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tags/tag26.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4" r:id="rId18"/>
    <p:sldId id="270" r:id="rId19"/>
    <p:sldId id="277" r:id="rId20"/>
    <p:sldId id="278" r:id="rId21"/>
    <p:sldId id="279" r:id="rId22"/>
    <p:sldId id="280" r:id="rId23"/>
    <p:sldId id="281" r:id="rId24"/>
    <p:sldId id="275" r:id="rId25"/>
    <p:sldId id="283" r:id="rId26"/>
    <p:sldId id="27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17E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0EFE99-8D59-444E-88E7-E91496A7B11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C1BDDB4-41D9-4459-81C5-976D3916DCA3}">
      <dgm:prSet phldrT="[Text]"/>
      <dgm:spPr>
        <a:solidFill>
          <a:schemeClr val="bg2">
            <a:lumMod val="50000"/>
          </a:schemeClr>
        </a:solidFill>
      </dgm:spPr>
      <dgm:t>
        <a:bodyPr/>
        <a:lstStyle/>
        <a:p>
          <a:r>
            <a:rPr lang="en-US" dirty="0" smtClean="0">
              <a:latin typeface="Calibri" pitchFamily="34" charset="0"/>
            </a:rPr>
            <a:t>Step 1: Counselors will meet with students to review their educational plan of study (4 year plan) and endorsement selection. Students will be given an opportunity to change their plan yearly.</a:t>
          </a:r>
          <a:endParaRPr lang="en-US" dirty="0"/>
        </a:p>
      </dgm:t>
    </dgm:pt>
    <dgm:pt modelId="{3B923417-7543-4B9D-AF93-15B63D208661}" type="parTrans" cxnId="{C93E47F6-B0DA-4A08-ADE7-05F18ABF0A6A}">
      <dgm:prSet/>
      <dgm:spPr/>
      <dgm:t>
        <a:bodyPr/>
        <a:lstStyle/>
        <a:p>
          <a:endParaRPr lang="en-US"/>
        </a:p>
      </dgm:t>
    </dgm:pt>
    <dgm:pt modelId="{E11FCBA2-9773-4CD2-A4FA-9DD08CF3D3E0}" type="sibTrans" cxnId="{C93E47F6-B0DA-4A08-ADE7-05F18ABF0A6A}">
      <dgm:prSet/>
      <dgm:spPr/>
      <dgm:t>
        <a:bodyPr/>
        <a:lstStyle/>
        <a:p>
          <a:endParaRPr lang="en-US"/>
        </a:p>
      </dgm:t>
    </dgm:pt>
    <dgm:pt modelId="{DA43A95F-0D98-4785-B29E-246AAAE48069}">
      <dgm:prSet phldrT="[Text]"/>
      <dgm:spPr>
        <a:solidFill>
          <a:schemeClr val="bg2">
            <a:lumMod val="50000"/>
          </a:schemeClr>
        </a:solidFill>
      </dgm:spPr>
      <dgm:t>
        <a:bodyPr/>
        <a:lstStyle/>
        <a:p>
          <a:r>
            <a:rPr lang="en-US" dirty="0" smtClean="0">
              <a:latin typeface="Calibri" pitchFamily="34" charset="0"/>
            </a:rPr>
            <a:t>Step 2: Educational plans of study will be sent home for parental input and approval. </a:t>
          </a:r>
          <a:endParaRPr lang="en-US" dirty="0"/>
        </a:p>
      </dgm:t>
    </dgm:pt>
    <dgm:pt modelId="{CBBCDF6A-1CB8-49E4-AA01-E30FB406F1F7}" type="parTrans" cxnId="{EF7DCFB4-2CE1-4767-9763-80090E492FC1}">
      <dgm:prSet/>
      <dgm:spPr/>
      <dgm:t>
        <a:bodyPr/>
        <a:lstStyle/>
        <a:p>
          <a:endParaRPr lang="en-US"/>
        </a:p>
      </dgm:t>
    </dgm:pt>
    <dgm:pt modelId="{B2A62B5F-B337-47D9-8902-918CF4D076E7}" type="sibTrans" cxnId="{EF7DCFB4-2CE1-4767-9763-80090E492FC1}">
      <dgm:prSet/>
      <dgm:spPr/>
      <dgm:t>
        <a:bodyPr/>
        <a:lstStyle/>
        <a:p>
          <a:endParaRPr lang="en-US"/>
        </a:p>
      </dgm:t>
    </dgm:pt>
    <dgm:pt modelId="{FB13C31D-8107-411D-A91A-9343420A3EC1}" type="pres">
      <dgm:prSet presAssocID="{7D0EFE99-8D59-444E-88E7-E91496A7B114}" presName="linear" presStyleCnt="0">
        <dgm:presLayoutVars>
          <dgm:animLvl val="lvl"/>
          <dgm:resizeHandles val="exact"/>
        </dgm:presLayoutVars>
      </dgm:prSet>
      <dgm:spPr/>
      <dgm:t>
        <a:bodyPr/>
        <a:lstStyle/>
        <a:p>
          <a:endParaRPr lang="en-US"/>
        </a:p>
      </dgm:t>
    </dgm:pt>
    <dgm:pt modelId="{D8E45B74-0FF1-4AE0-932A-7111633517D7}" type="pres">
      <dgm:prSet presAssocID="{FC1BDDB4-41D9-4459-81C5-976D3916DCA3}" presName="parentText" presStyleLbl="node1" presStyleIdx="0" presStyleCnt="2" custLinFactY="-6434" custLinFactNeighborY="-100000">
        <dgm:presLayoutVars>
          <dgm:chMax val="0"/>
          <dgm:bulletEnabled val="1"/>
        </dgm:presLayoutVars>
      </dgm:prSet>
      <dgm:spPr/>
      <dgm:t>
        <a:bodyPr/>
        <a:lstStyle/>
        <a:p>
          <a:endParaRPr lang="en-US"/>
        </a:p>
      </dgm:t>
    </dgm:pt>
    <dgm:pt modelId="{079FF0D3-A1FF-4B33-AA75-AF4D9D586ECA}" type="pres">
      <dgm:prSet presAssocID="{E11FCBA2-9773-4CD2-A4FA-9DD08CF3D3E0}" presName="spacer" presStyleCnt="0"/>
      <dgm:spPr/>
    </dgm:pt>
    <dgm:pt modelId="{DC469BB5-D4F7-4ADE-9C41-5122037B3FDF}" type="pres">
      <dgm:prSet presAssocID="{DA43A95F-0D98-4785-B29E-246AAAE48069}" presName="parentText" presStyleLbl="node1" presStyleIdx="1" presStyleCnt="2">
        <dgm:presLayoutVars>
          <dgm:chMax val="0"/>
          <dgm:bulletEnabled val="1"/>
        </dgm:presLayoutVars>
      </dgm:prSet>
      <dgm:spPr/>
      <dgm:t>
        <a:bodyPr/>
        <a:lstStyle/>
        <a:p>
          <a:endParaRPr lang="en-US"/>
        </a:p>
      </dgm:t>
    </dgm:pt>
  </dgm:ptLst>
  <dgm:cxnLst>
    <dgm:cxn modelId="{C93E47F6-B0DA-4A08-ADE7-05F18ABF0A6A}" srcId="{7D0EFE99-8D59-444E-88E7-E91496A7B114}" destId="{FC1BDDB4-41D9-4459-81C5-976D3916DCA3}" srcOrd="0" destOrd="0" parTransId="{3B923417-7543-4B9D-AF93-15B63D208661}" sibTransId="{E11FCBA2-9773-4CD2-A4FA-9DD08CF3D3E0}"/>
    <dgm:cxn modelId="{A4E1170C-FC7A-46E5-A4A5-745570C8D3B8}" type="presOf" srcId="{DA43A95F-0D98-4785-B29E-246AAAE48069}" destId="{DC469BB5-D4F7-4ADE-9C41-5122037B3FDF}" srcOrd="0" destOrd="0" presId="urn:microsoft.com/office/officeart/2005/8/layout/vList2"/>
    <dgm:cxn modelId="{28F45DE7-4812-4AD1-8211-37F7C903D03C}" type="presOf" srcId="{FC1BDDB4-41D9-4459-81C5-976D3916DCA3}" destId="{D8E45B74-0FF1-4AE0-932A-7111633517D7}" srcOrd="0" destOrd="0" presId="urn:microsoft.com/office/officeart/2005/8/layout/vList2"/>
    <dgm:cxn modelId="{55E67A3F-6F25-4124-BB68-09647669164F}" type="presOf" srcId="{7D0EFE99-8D59-444E-88E7-E91496A7B114}" destId="{FB13C31D-8107-411D-A91A-9343420A3EC1}" srcOrd="0" destOrd="0" presId="urn:microsoft.com/office/officeart/2005/8/layout/vList2"/>
    <dgm:cxn modelId="{EF7DCFB4-2CE1-4767-9763-80090E492FC1}" srcId="{7D0EFE99-8D59-444E-88E7-E91496A7B114}" destId="{DA43A95F-0D98-4785-B29E-246AAAE48069}" srcOrd="1" destOrd="0" parTransId="{CBBCDF6A-1CB8-49E4-AA01-E30FB406F1F7}" sibTransId="{B2A62B5F-B337-47D9-8902-918CF4D076E7}"/>
    <dgm:cxn modelId="{408E99A0-52FA-460B-A484-30DA811B2041}" type="presParOf" srcId="{FB13C31D-8107-411D-A91A-9343420A3EC1}" destId="{D8E45B74-0FF1-4AE0-932A-7111633517D7}" srcOrd="0" destOrd="0" presId="urn:microsoft.com/office/officeart/2005/8/layout/vList2"/>
    <dgm:cxn modelId="{36F13403-EEF4-4A2C-9262-DB77FE96B481}" type="presParOf" srcId="{FB13C31D-8107-411D-A91A-9343420A3EC1}" destId="{079FF0D3-A1FF-4B33-AA75-AF4D9D586ECA}" srcOrd="1" destOrd="0" presId="urn:microsoft.com/office/officeart/2005/8/layout/vList2"/>
    <dgm:cxn modelId="{F6A26F65-2CE8-4452-9EE5-D13DC25BEB54}" type="presParOf" srcId="{FB13C31D-8107-411D-A91A-9343420A3EC1}" destId="{DC469BB5-D4F7-4ADE-9C41-5122037B3FDF}" srcOrd="2"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8E45B74-0FF1-4AE0-932A-7111633517D7}">
      <dsp:nvSpPr>
        <dsp:cNvPr id="0" name=""/>
        <dsp:cNvSpPr/>
      </dsp:nvSpPr>
      <dsp:spPr>
        <a:xfrm>
          <a:off x="0" y="232687"/>
          <a:ext cx="7391400" cy="1926990"/>
        </a:xfrm>
        <a:prstGeom prst="roundRect">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latin typeface="Calibri" pitchFamily="34" charset="0"/>
            </a:rPr>
            <a:t>Step 1: Counselors will meet with students to review their educational plan of study (4 year plan) and endorsement selection. Students will be given an opportunity to change their plan yearly.</a:t>
          </a:r>
          <a:endParaRPr lang="en-US" sz="2700" kern="1200" dirty="0"/>
        </a:p>
      </dsp:txBody>
      <dsp:txXfrm>
        <a:off x="0" y="232687"/>
        <a:ext cx="7391400" cy="1926990"/>
      </dsp:txXfrm>
    </dsp:sp>
    <dsp:sp modelId="{DC469BB5-D4F7-4ADE-9C41-5122037B3FDF}">
      <dsp:nvSpPr>
        <dsp:cNvPr id="0" name=""/>
        <dsp:cNvSpPr/>
      </dsp:nvSpPr>
      <dsp:spPr>
        <a:xfrm>
          <a:off x="0" y="2439180"/>
          <a:ext cx="7391400" cy="1926990"/>
        </a:xfrm>
        <a:prstGeom prst="roundRect">
          <a:avLst/>
        </a:prstGeom>
        <a:solidFill>
          <a:schemeClr val="bg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US" sz="2700" kern="1200" dirty="0" smtClean="0">
              <a:latin typeface="Calibri" pitchFamily="34" charset="0"/>
            </a:rPr>
            <a:t>Step 2: Educational plans of study will be sent home for parental input and approval. </a:t>
          </a:r>
          <a:endParaRPr lang="en-US" sz="2700" kern="1200" dirty="0"/>
        </a:p>
      </dsp:txBody>
      <dsp:txXfrm>
        <a:off x="0" y="2439180"/>
        <a:ext cx="7391400" cy="19269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F32DC02-1F41-4F9C-AF26-F04D8561B2DA}" type="datetimeFigureOut">
              <a:rPr lang="en-US" smtClean="0"/>
              <a:pPr/>
              <a:t>5/15/2014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C3C2C2E-D74D-46AB-A906-FABD2EA90E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32DC02-1F41-4F9C-AF26-F04D8561B2DA}"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C2C2E-D74D-46AB-A906-FABD2EA90E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32DC02-1F41-4F9C-AF26-F04D8561B2DA}"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C2C2E-D74D-46AB-A906-FABD2EA90E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32DC02-1F41-4F9C-AF26-F04D8561B2DA}"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C2C2E-D74D-46AB-A906-FABD2EA90E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F32DC02-1F41-4F9C-AF26-F04D8561B2DA}" type="datetimeFigureOut">
              <a:rPr lang="en-US" smtClean="0"/>
              <a:pPr/>
              <a:t>5/15/2014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C2C2E-D74D-46AB-A906-FABD2EA90E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32DC02-1F41-4F9C-AF26-F04D8561B2DA}" type="datetimeFigureOut">
              <a:rPr lang="en-US" smtClean="0"/>
              <a:pPr/>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C2C2E-D74D-46AB-A906-FABD2EA90E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F32DC02-1F41-4F9C-AF26-F04D8561B2DA}" type="datetimeFigureOut">
              <a:rPr lang="en-US" smtClean="0"/>
              <a:pPr/>
              <a:t>5/15/2014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C2C2E-D74D-46AB-A906-FABD2EA90E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F32DC02-1F41-4F9C-AF26-F04D8561B2DA}" type="datetimeFigureOut">
              <a:rPr lang="en-US" smtClean="0"/>
              <a:pPr/>
              <a:t>5/15/2014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3C2C2E-D74D-46AB-A906-FABD2EA90E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2DC02-1F41-4F9C-AF26-F04D8561B2DA}" type="datetimeFigureOut">
              <a:rPr lang="en-US" smtClean="0"/>
              <a:pPr/>
              <a:t>5/15/2014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C2C2E-D74D-46AB-A906-FABD2EA90E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32DC02-1F41-4F9C-AF26-F04D8561B2DA}" type="datetimeFigureOut">
              <a:rPr lang="en-US" smtClean="0"/>
              <a:pPr/>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C2C2E-D74D-46AB-A906-FABD2EA90E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F32DC02-1F41-4F9C-AF26-F04D8561B2DA}" type="datetimeFigureOut">
              <a:rPr lang="en-US" smtClean="0"/>
              <a:pPr/>
              <a:t>5/15/2014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C3C2C2E-D74D-46AB-A906-FABD2EA90E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F32DC02-1F41-4F9C-AF26-F04D8561B2DA}" type="datetimeFigureOut">
              <a:rPr lang="en-US" smtClean="0"/>
              <a:pPr/>
              <a:t>5/15/2014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C3C2C2E-D74D-46AB-A906-FABD2EA90E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2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0"/>
            <a:ext cx="7851648" cy="1828800"/>
          </a:xfrm>
        </p:spPr>
        <p:txBody>
          <a:bodyPr>
            <a:normAutofit fontScale="90000"/>
          </a:bodyPr>
          <a:lstStyle/>
          <a:p>
            <a:pPr algn="ctr"/>
            <a:r>
              <a:rPr lang="en-US" dirty="0"/>
              <a:t/>
            </a:r>
            <a:br>
              <a:rPr lang="en-US" dirty="0"/>
            </a:br>
            <a:r>
              <a:rPr lang="en-US" dirty="0"/>
              <a:t/>
            </a:r>
            <a:br>
              <a:rPr lang="en-US" dirty="0"/>
            </a:br>
            <a:r>
              <a:rPr lang="en-US" sz="6200" dirty="0" smtClean="0"/>
              <a:t>Freshman Orientation </a:t>
            </a:r>
            <a:br>
              <a:rPr lang="en-US" sz="6200" dirty="0" smtClean="0"/>
            </a:br>
            <a:r>
              <a:rPr lang="en-US" sz="6700" b="1" dirty="0" smtClean="0"/>
              <a:t>House </a:t>
            </a:r>
            <a:r>
              <a:rPr lang="en-US" sz="6700" b="1" dirty="0"/>
              <a:t>Bill 5 (HB 5) </a:t>
            </a:r>
            <a:br>
              <a:rPr lang="en-US" sz="6700" b="1" dirty="0"/>
            </a:br>
            <a:r>
              <a:rPr lang="en-US" sz="6700" b="1"/>
              <a:t>Graduation </a:t>
            </a:r>
            <a:r>
              <a:rPr lang="en-US" sz="6700" b="1" smtClean="0"/>
              <a:t>Requirements</a:t>
            </a:r>
            <a:endParaRPr lang="en-US" sz="6700"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04088"/>
            <a:ext cx="8153400" cy="1143000"/>
          </a:xfrm>
        </p:spPr>
        <p:txBody>
          <a:bodyPr>
            <a:normAutofit fontScale="90000"/>
          </a:bodyPr>
          <a:lstStyle/>
          <a:p>
            <a:r>
              <a:rPr lang="en-US" dirty="0"/>
              <a:t/>
            </a:r>
            <a:br>
              <a:rPr lang="en-US" dirty="0"/>
            </a:br>
            <a:r>
              <a:rPr lang="en-US" b="1" dirty="0"/>
              <a:t>Business and </a:t>
            </a:r>
            <a:r>
              <a:rPr lang="en-US" b="1" dirty="0" smtClean="0"/>
              <a:t>Industry Endorsement </a:t>
            </a:r>
            <a:endParaRPr lang="en-US" dirty="0"/>
          </a:p>
        </p:txBody>
      </p:sp>
      <p:sp>
        <p:nvSpPr>
          <p:cNvPr id="3" name="Content Placeholder 2"/>
          <p:cNvSpPr>
            <a:spLocks noGrp="1"/>
          </p:cNvSpPr>
          <p:nvPr>
            <p:ph idx="1"/>
          </p:nvPr>
        </p:nvSpPr>
        <p:spPr>
          <a:xfrm>
            <a:off x="457200" y="1828800"/>
            <a:ext cx="8229600" cy="4876800"/>
          </a:xfrm>
        </p:spPr>
        <p:txBody>
          <a:bodyPr>
            <a:normAutofit fontScale="62500" lnSpcReduction="20000"/>
          </a:bodyPr>
          <a:lstStyle/>
          <a:p>
            <a:pPr>
              <a:buNone/>
            </a:pPr>
            <a:r>
              <a:rPr lang="en-US" sz="3800" dirty="0" smtClean="0">
                <a:latin typeface="Calibri" pitchFamily="34" charset="0"/>
              </a:rPr>
              <a:t>	The </a:t>
            </a:r>
            <a:r>
              <a:rPr lang="en-US" sz="3800" dirty="0">
                <a:latin typeface="Calibri" pitchFamily="34" charset="0"/>
              </a:rPr>
              <a:t>business and industry endorsement includes courses directly related to database management, information technology, communications, accounting, finance, marketing, graphic design, architecture, construction, welding, logistics, automotive technology, agricultural science, and heating, ventilation, and air conditioning. </a:t>
            </a:r>
            <a:endParaRPr lang="en-US" sz="3800" dirty="0" smtClean="0">
              <a:latin typeface="Calibri" pitchFamily="34" charset="0"/>
            </a:endParaRPr>
          </a:p>
          <a:p>
            <a:pPr>
              <a:buNone/>
            </a:pPr>
            <a:endParaRPr lang="en-US" sz="3800" dirty="0">
              <a:latin typeface="Calibri" pitchFamily="34" charset="0"/>
            </a:endParaRPr>
          </a:p>
          <a:p>
            <a:pPr>
              <a:buNone/>
            </a:pPr>
            <a:r>
              <a:rPr lang="en-US" sz="3800" dirty="0">
                <a:latin typeface="Calibri" pitchFamily="34" charset="0"/>
              </a:rPr>
              <a:t>POSSIBLE CAREERS IN BUSINESS AND INDUSTRY </a:t>
            </a:r>
          </a:p>
          <a:p>
            <a:pPr>
              <a:buNone/>
            </a:pPr>
            <a:r>
              <a:rPr lang="en-US" sz="3800" dirty="0" smtClean="0">
                <a:latin typeface="Calibri" pitchFamily="34" charset="0"/>
              </a:rPr>
              <a:t>	Purchasing </a:t>
            </a:r>
            <a:r>
              <a:rPr lang="en-US" sz="3800" dirty="0">
                <a:latin typeface="Calibri" pitchFamily="34" charset="0"/>
              </a:rPr>
              <a:t>Agent </a:t>
            </a:r>
            <a:r>
              <a:rPr lang="en-US" sz="3800" dirty="0" smtClean="0">
                <a:latin typeface="Calibri" pitchFamily="34" charset="0"/>
              </a:rPr>
              <a:t>			Media </a:t>
            </a:r>
            <a:r>
              <a:rPr lang="en-US" sz="3800" dirty="0">
                <a:latin typeface="Calibri" pitchFamily="34" charset="0"/>
              </a:rPr>
              <a:t>Director </a:t>
            </a:r>
          </a:p>
          <a:p>
            <a:pPr>
              <a:buNone/>
            </a:pPr>
            <a:r>
              <a:rPr lang="en-US" sz="3800" dirty="0" smtClean="0">
                <a:latin typeface="Calibri" pitchFamily="34" charset="0"/>
              </a:rPr>
              <a:t>	Web </a:t>
            </a:r>
            <a:r>
              <a:rPr lang="en-US" sz="3800" dirty="0">
                <a:latin typeface="Calibri" pitchFamily="34" charset="0"/>
              </a:rPr>
              <a:t>Designer </a:t>
            </a:r>
            <a:r>
              <a:rPr lang="en-US" sz="3800" dirty="0" smtClean="0">
                <a:latin typeface="Calibri" pitchFamily="34" charset="0"/>
              </a:rPr>
              <a:t>			Architect </a:t>
            </a:r>
            <a:endParaRPr lang="en-US" sz="3800" dirty="0">
              <a:latin typeface="Calibri" pitchFamily="34" charset="0"/>
            </a:endParaRPr>
          </a:p>
          <a:p>
            <a:pPr>
              <a:buNone/>
            </a:pPr>
            <a:r>
              <a:rPr lang="en-US" sz="3800" dirty="0" smtClean="0">
                <a:latin typeface="Calibri" pitchFamily="34" charset="0"/>
              </a:rPr>
              <a:t>	Accountant 				Financial </a:t>
            </a:r>
            <a:r>
              <a:rPr lang="en-US" sz="3800" dirty="0">
                <a:latin typeface="Calibri" pitchFamily="34" charset="0"/>
              </a:rPr>
              <a:t>Analyst </a:t>
            </a:r>
          </a:p>
          <a:p>
            <a:pPr>
              <a:buNone/>
            </a:pPr>
            <a:r>
              <a:rPr lang="en-US" sz="3800" dirty="0" smtClean="0">
                <a:latin typeface="Calibri" pitchFamily="34" charset="0"/>
              </a:rPr>
              <a:t>	HVAC </a:t>
            </a:r>
            <a:r>
              <a:rPr lang="en-US" sz="3800" dirty="0">
                <a:latin typeface="Calibri" pitchFamily="34" charset="0"/>
              </a:rPr>
              <a:t>Technician </a:t>
            </a:r>
            <a:r>
              <a:rPr lang="en-US" sz="3800" dirty="0" smtClean="0">
                <a:latin typeface="Calibri" pitchFamily="34" charset="0"/>
              </a:rPr>
              <a:t>			Automotive </a:t>
            </a:r>
            <a:r>
              <a:rPr lang="en-US" sz="3800" dirty="0">
                <a:latin typeface="Calibri" pitchFamily="34" charset="0"/>
              </a:rPr>
              <a:t>Technician </a:t>
            </a:r>
          </a:p>
          <a:p>
            <a:pPr>
              <a:buNone/>
            </a:pPr>
            <a:r>
              <a:rPr lang="en-US" sz="3800" dirty="0" smtClean="0">
                <a:latin typeface="Calibri" pitchFamily="34" charset="0"/>
              </a:rPr>
              <a:t>	Welder 				Chef </a:t>
            </a:r>
            <a:endParaRPr lang="en-US" sz="3800" dirty="0">
              <a:latin typeface="Calibri" pitchFamily="34" charset="0"/>
            </a:endParaRP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fontScale="90000"/>
          </a:bodyPr>
          <a:lstStyle/>
          <a:p>
            <a:r>
              <a:rPr lang="en-US" dirty="0"/>
              <a:t/>
            </a:r>
            <a:br>
              <a:rPr lang="en-US" dirty="0"/>
            </a:br>
            <a:r>
              <a:rPr lang="en-US" b="1" dirty="0"/>
              <a:t>Public Services Endorsement </a:t>
            </a:r>
            <a:endParaRPr lang="en-US" dirty="0"/>
          </a:p>
        </p:txBody>
      </p:sp>
      <p:sp>
        <p:nvSpPr>
          <p:cNvPr id="3" name="Content Placeholder 2"/>
          <p:cNvSpPr>
            <a:spLocks noGrp="1"/>
          </p:cNvSpPr>
          <p:nvPr>
            <p:ph idx="1"/>
          </p:nvPr>
        </p:nvSpPr>
        <p:spPr>
          <a:xfrm>
            <a:off x="457200" y="1752600"/>
            <a:ext cx="8229600" cy="4800600"/>
          </a:xfrm>
        </p:spPr>
        <p:txBody>
          <a:bodyPr>
            <a:normAutofit fontScale="70000" lnSpcReduction="20000"/>
          </a:bodyPr>
          <a:lstStyle/>
          <a:p>
            <a:endParaRPr lang="en-US" dirty="0"/>
          </a:p>
          <a:p>
            <a:pPr>
              <a:buNone/>
            </a:pPr>
            <a:r>
              <a:rPr lang="en-US" sz="3500" dirty="0" smtClean="0">
                <a:latin typeface="Calibri" pitchFamily="34" charset="0"/>
              </a:rPr>
              <a:t>	The </a:t>
            </a:r>
            <a:r>
              <a:rPr lang="en-US" sz="3500" dirty="0">
                <a:latin typeface="Calibri" pitchFamily="34" charset="0"/>
              </a:rPr>
              <a:t>public services endorsement includes courses directly related to health sciences, human services, education and training, government and public administration, and law enforcement. </a:t>
            </a:r>
            <a:endParaRPr lang="en-US" sz="3500" dirty="0" smtClean="0">
              <a:latin typeface="Calibri" pitchFamily="34" charset="0"/>
            </a:endParaRPr>
          </a:p>
          <a:p>
            <a:pPr>
              <a:buNone/>
            </a:pPr>
            <a:endParaRPr lang="en-US" sz="3500" dirty="0">
              <a:latin typeface="Calibri" pitchFamily="34" charset="0"/>
            </a:endParaRPr>
          </a:p>
          <a:p>
            <a:pPr>
              <a:buNone/>
            </a:pPr>
            <a:r>
              <a:rPr lang="en-US" sz="3500" dirty="0">
                <a:latin typeface="Calibri" pitchFamily="34" charset="0"/>
              </a:rPr>
              <a:t>POSSIBLE CAREERS IN PUBLIC SERVICES </a:t>
            </a:r>
          </a:p>
          <a:p>
            <a:pPr>
              <a:buNone/>
            </a:pPr>
            <a:r>
              <a:rPr lang="en-US" sz="3500" dirty="0" smtClean="0">
                <a:latin typeface="Calibri" pitchFamily="34" charset="0"/>
              </a:rPr>
              <a:t>	Police </a:t>
            </a:r>
            <a:r>
              <a:rPr lang="en-US" sz="3500" dirty="0">
                <a:latin typeface="Calibri" pitchFamily="34" charset="0"/>
              </a:rPr>
              <a:t>Officer </a:t>
            </a:r>
            <a:r>
              <a:rPr lang="en-US" sz="3500" dirty="0" smtClean="0">
                <a:latin typeface="Calibri" pitchFamily="34" charset="0"/>
              </a:rPr>
              <a:t>			FBI </a:t>
            </a:r>
            <a:r>
              <a:rPr lang="en-US" sz="3500" dirty="0">
                <a:latin typeface="Calibri" pitchFamily="34" charset="0"/>
              </a:rPr>
              <a:t>Agent </a:t>
            </a:r>
          </a:p>
          <a:p>
            <a:pPr>
              <a:buNone/>
            </a:pPr>
            <a:r>
              <a:rPr lang="en-US" sz="3500" dirty="0" smtClean="0">
                <a:latin typeface="Calibri" pitchFamily="34" charset="0"/>
              </a:rPr>
              <a:t>	Pharmacist 				Social </a:t>
            </a:r>
            <a:r>
              <a:rPr lang="en-US" sz="3500" dirty="0">
                <a:latin typeface="Calibri" pitchFamily="34" charset="0"/>
              </a:rPr>
              <a:t>Worker </a:t>
            </a:r>
          </a:p>
          <a:p>
            <a:pPr>
              <a:buNone/>
            </a:pPr>
            <a:r>
              <a:rPr lang="en-US" sz="3500" dirty="0" smtClean="0">
                <a:latin typeface="Calibri" pitchFamily="34" charset="0"/>
              </a:rPr>
              <a:t>	Teacher 				Nurse </a:t>
            </a:r>
            <a:endParaRPr lang="en-US" sz="3500" dirty="0">
              <a:latin typeface="Calibri" pitchFamily="34" charset="0"/>
            </a:endParaRPr>
          </a:p>
          <a:p>
            <a:pPr>
              <a:buNone/>
            </a:pPr>
            <a:r>
              <a:rPr lang="en-US" sz="3500" dirty="0" smtClean="0">
                <a:latin typeface="Calibri" pitchFamily="34" charset="0"/>
              </a:rPr>
              <a:t>	Military </a:t>
            </a:r>
            <a:r>
              <a:rPr lang="en-US" sz="3500" dirty="0">
                <a:latin typeface="Calibri" pitchFamily="34" charset="0"/>
              </a:rPr>
              <a:t>Officer </a:t>
            </a:r>
            <a:r>
              <a:rPr lang="en-US" sz="3500" dirty="0" smtClean="0">
                <a:latin typeface="Calibri" pitchFamily="34" charset="0"/>
              </a:rPr>
              <a:t>			Firefighter</a:t>
            </a:r>
          </a:p>
          <a:p>
            <a:pPr>
              <a:buNone/>
            </a:pPr>
            <a:r>
              <a:rPr lang="en-US" sz="3500" dirty="0" smtClean="0">
                <a:latin typeface="Calibri" pitchFamily="34" charset="0"/>
              </a:rPr>
              <a:t>	Medical </a:t>
            </a:r>
            <a:r>
              <a:rPr lang="en-US" sz="3500" dirty="0">
                <a:latin typeface="Calibri" pitchFamily="34" charset="0"/>
              </a:rPr>
              <a:t>Records Technician </a:t>
            </a:r>
          </a:p>
          <a:p>
            <a:pPr>
              <a:buNone/>
            </a:pPr>
            <a:r>
              <a:rPr lang="en-US" sz="3500" dirty="0" smtClean="0">
                <a:latin typeface="Calibri" pitchFamily="34" charset="0"/>
              </a:rPr>
              <a:t>	</a:t>
            </a:r>
            <a:endParaRPr lang="en-US" sz="3500" dirty="0">
              <a:latin typeface="Calibri" pitchFamily="34" charset="0"/>
            </a:endParaRP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fontScale="90000"/>
          </a:bodyPr>
          <a:lstStyle/>
          <a:p>
            <a:r>
              <a:rPr lang="en-US" dirty="0"/>
              <a:t/>
            </a:r>
            <a:br>
              <a:rPr lang="en-US" dirty="0"/>
            </a:br>
            <a:r>
              <a:rPr lang="en-US" dirty="0"/>
              <a:t/>
            </a:r>
            <a:br>
              <a:rPr lang="en-US" dirty="0"/>
            </a:br>
            <a:r>
              <a:rPr lang="en-US" b="1" dirty="0"/>
              <a:t>Arts and Humanities </a:t>
            </a:r>
            <a:r>
              <a:rPr lang="en-US" b="1" dirty="0" smtClean="0"/>
              <a:t>Endorsement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sz="3500" dirty="0" smtClean="0">
                <a:latin typeface="Calibri" pitchFamily="34" charset="0"/>
              </a:rPr>
              <a:t>	The </a:t>
            </a:r>
            <a:r>
              <a:rPr lang="en-US" sz="3500" dirty="0">
                <a:latin typeface="Calibri" pitchFamily="34" charset="0"/>
              </a:rPr>
              <a:t>arts and humanities endorsement includes courses directly related to political science, world languages, cultural studies, English literature, history, and fine arts</a:t>
            </a:r>
            <a:r>
              <a:rPr lang="en-US" sz="3500" dirty="0" smtClean="0">
                <a:latin typeface="Calibri" pitchFamily="34" charset="0"/>
              </a:rPr>
              <a:t>.</a:t>
            </a:r>
          </a:p>
          <a:p>
            <a:pPr>
              <a:buNone/>
            </a:pPr>
            <a:r>
              <a:rPr lang="en-US" sz="3500" dirty="0" smtClean="0">
                <a:latin typeface="Calibri" pitchFamily="34" charset="0"/>
              </a:rPr>
              <a:t> </a:t>
            </a:r>
            <a:endParaRPr lang="en-US" sz="3500" dirty="0">
              <a:latin typeface="Calibri" pitchFamily="34" charset="0"/>
            </a:endParaRPr>
          </a:p>
          <a:p>
            <a:pPr>
              <a:buNone/>
            </a:pPr>
            <a:r>
              <a:rPr lang="en-US" sz="3500" dirty="0">
                <a:latin typeface="Calibri" pitchFamily="34" charset="0"/>
              </a:rPr>
              <a:t>POSSIBLE CAREERS IN ARTS AND HUMANITIES </a:t>
            </a:r>
          </a:p>
          <a:p>
            <a:pPr>
              <a:buNone/>
            </a:pPr>
            <a:r>
              <a:rPr lang="en-US" sz="3500" dirty="0" smtClean="0">
                <a:latin typeface="Calibri" pitchFamily="34" charset="0"/>
              </a:rPr>
              <a:t>	Photographer 			Musician </a:t>
            </a:r>
            <a:endParaRPr lang="en-US" sz="3500" dirty="0">
              <a:latin typeface="Calibri" pitchFamily="34" charset="0"/>
            </a:endParaRPr>
          </a:p>
          <a:p>
            <a:pPr>
              <a:buNone/>
            </a:pPr>
            <a:r>
              <a:rPr lang="en-US" sz="3500" dirty="0" smtClean="0">
                <a:latin typeface="Calibri" pitchFamily="34" charset="0"/>
              </a:rPr>
              <a:t>	Fashion </a:t>
            </a:r>
            <a:r>
              <a:rPr lang="en-US" sz="3500" dirty="0">
                <a:latin typeface="Calibri" pitchFamily="34" charset="0"/>
              </a:rPr>
              <a:t>Designer </a:t>
            </a:r>
            <a:r>
              <a:rPr lang="en-US" sz="3500" dirty="0" smtClean="0">
                <a:latin typeface="Calibri" pitchFamily="34" charset="0"/>
              </a:rPr>
              <a:t>			Actor </a:t>
            </a:r>
            <a:endParaRPr lang="en-US" sz="3500" dirty="0">
              <a:latin typeface="Calibri" pitchFamily="34" charset="0"/>
            </a:endParaRPr>
          </a:p>
          <a:p>
            <a:pPr>
              <a:buNone/>
            </a:pPr>
            <a:r>
              <a:rPr lang="en-US" sz="3500" dirty="0" smtClean="0">
                <a:latin typeface="Calibri" pitchFamily="34" charset="0"/>
              </a:rPr>
              <a:t>	Writer 				Historian </a:t>
            </a:r>
            <a:endParaRPr lang="en-US" sz="3500" dirty="0">
              <a:latin typeface="Calibri" pitchFamily="34" charset="0"/>
            </a:endParaRPr>
          </a:p>
          <a:p>
            <a:pPr>
              <a:buNone/>
            </a:pPr>
            <a:r>
              <a:rPr lang="en-US" sz="3500" dirty="0" smtClean="0">
                <a:latin typeface="Calibri" pitchFamily="34" charset="0"/>
              </a:rPr>
              <a:t>	Politician 				Digital </a:t>
            </a:r>
            <a:r>
              <a:rPr lang="en-US" sz="3500" dirty="0">
                <a:latin typeface="Calibri" pitchFamily="34" charset="0"/>
              </a:rPr>
              <a:t>Artist </a:t>
            </a:r>
          </a:p>
          <a:p>
            <a:pPr>
              <a:buNone/>
            </a:pPr>
            <a:r>
              <a:rPr lang="en-US" sz="3500" dirty="0" smtClean="0">
                <a:latin typeface="Calibri" pitchFamily="34" charset="0"/>
              </a:rPr>
              <a:t>	Graphic </a:t>
            </a:r>
            <a:r>
              <a:rPr lang="en-US" sz="3500" dirty="0">
                <a:latin typeface="Calibri" pitchFamily="34" charset="0"/>
              </a:rPr>
              <a:t>Designer </a:t>
            </a:r>
            <a:r>
              <a:rPr lang="en-US" sz="3500" dirty="0" smtClean="0">
                <a:latin typeface="Calibri" pitchFamily="34" charset="0"/>
              </a:rPr>
              <a:t>			Studio </a:t>
            </a:r>
            <a:r>
              <a:rPr lang="en-US" sz="3500" dirty="0">
                <a:latin typeface="Calibri" pitchFamily="34" charset="0"/>
              </a:rPr>
              <a:t>Artist </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371600"/>
          </a:xfrm>
        </p:spPr>
        <p:txBody>
          <a:bodyPr>
            <a:normAutofit fontScale="90000"/>
          </a:bodyPr>
          <a:lstStyle/>
          <a:p>
            <a:r>
              <a:rPr lang="en-US" dirty="0"/>
              <a:t/>
            </a:r>
            <a:br>
              <a:rPr lang="en-US" dirty="0"/>
            </a:br>
            <a:r>
              <a:rPr lang="en-US" b="1" dirty="0"/>
              <a:t>Multidisciplinary Studies Endorsement </a:t>
            </a:r>
            <a:endParaRPr lang="en-US" dirty="0"/>
          </a:p>
        </p:txBody>
      </p:sp>
      <p:sp>
        <p:nvSpPr>
          <p:cNvPr id="3" name="Content Placeholder 2"/>
          <p:cNvSpPr>
            <a:spLocks noGrp="1"/>
          </p:cNvSpPr>
          <p:nvPr>
            <p:ph idx="1"/>
          </p:nvPr>
        </p:nvSpPr>
        <p:spPr/>
        <p:txBody>
          <a:bodyPr>
            <a:normAutofit/>
          </a:bodyPr>
          <a:lstStyle/>
          <a:p>
            <a:pPr>
              <a:buNone/>
            </a:pPr>
            <a:r>
              <a:rPr lang="en-US" sz="3200" dirty="0" smtClean="0">
                <a:latin typeface="Calibri" pitchFamily="34" charset="0"/>
              </a:rPr>
              <a:t>	Allows </a:t>
            </a:r>
            <a:r>
              <a:rPr lang="en-US" sz="3200" dirty="0">
                <a:latin typeface="Calibri" pitchFamily="34" charset="0"/>
              </a:rPr>
              <a:t>a student to complete prescribed courses from each of the four foundation subject areas, advanced placement courses from each of the four foundation subject areas or four advanced courses from within one endorsement area or among endorsement areas not in a coherent sequence. </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Foundation High School Program with Endorsements </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pPr>
              <a:buNone/>
            </a:pPr>
            <a:r>
              <a:rPr lang="en-US" sz="3500" dirty="0">
                <a:latin typeface="Calibri" pitchFamily="34" charset="0"/>
              </a:rPr>
              <a:t>To earn any endorsement, a student must successfully complete the requirements for the Foundation High School Program (22 credits) and: </a:t>
            </a:r>
          </a:p>
          <a:p>
            <a:pPr>
              <a:buNone/>
            </a:pPr>
            <a:r>
              <a:rPr lang="en-US" sz="3500" dirty="0">
                <a:latin typeface="Calibri" pitchFamily="34" charset="0"/>
              </a:rPr>
              <a:t>•An additional advanced mathematics course = 4 credits mathematics </a:t>
            </a:r>
          </a:p>
          <a:p>
            <a:pPr>
              <a:buNone/>
            </a:pPr>
            <a:r>
              <a:rPr lang="en-US" sz="3500" dirty="0">
                <a:latin typeface="Calibri" pitchFamily="34" charset="0"/>
              </a:rPr>
              <a:t>•An additional advanced science course = 4 credits in science </a:t>
            </a:r>
          </a:p>
          <a:p>
            <a:pPr>
              <a:buNone/>
            </a:pPr>
            <a:r>
              <a:rPr lang="en-US" sz="3500" dirty="0">
                <a:latin typeface="Calibri" pitchFamily="34" charset="0"/>
              </a:rPr>
              <a:t>•2 elective credits in addition to the elective credits required for the FHSP </a:t>
            </a:r>
          </a:p>
          <a:p>
            <a:pPr>
              <a:buNone/>
            </a:pPr>
            <a:endParaRPr lang="en-US" sz="3500" dirty="0">
              <a:latin typeface="Calibri" pitchFamily="34" charset="0"/>
            </a:endParaRPr>
          </a:p>
          <a:p>
            <a:pPr>
              <a:buNone/>
            </a:pPr>
            <a:r>
              <a:rPr lang="en-US" sz="3500" dirty="0">
                <a:latin typeface="Calibri" pitchFamily="34" charset="0"/>
              </a:rPr>
              <a:t>(26 Credits Total) </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How Will Students Select an Endorsement? </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a:p>
          <a:p>
            <a:pPr>
              <a:buNone/>
            </a:pPr>
            <a:r>
              <a:rPr lang="en-US" sz="3200" dirty="0">
                <a:latin typeface="Calibri" pitchFamily="34" charset="0"/>
              </a:rPr>
              <a:t>Each 8th grade student will complete an educational plan of study (4 year plan) based on </a:t>
            </a:r>
            <a:r>
              <a:rPr lang="en-US" sz="3200" dirty="0" smtClean="0">
                <a:latin typeface="Calibri" pitchFamily="34" charset="0"/>
              </a:rPr>
              <a:t>his/her interests. 	</a:t>
            </a:r>
          </a:p>
          <a:p>
            <a:pPr lvl="2"/>
            <a:r>
              <a:rPr lang="en-US" sz="3200" dirty="0" smtClean="0">
                <a:latin typeface="Calibri" pitchFamily="34" charset="0"/>
              </a:rPr>
              <a:t>The </a:t>
            </a:r>
            <a:r>
              <a:rPr lang="en-US" sz="3200" dirty="0">
                <a:latin typeface="Calibri" pitchFamily="34" charset="0"/>
              </a:rPr>
              <a:t>educational plan of study designates which endorsement the student will pursue. </a:t>
            </a:r>
            <a:endParaRPr lang="en-US" sz="3200" dirty="0" smtClean="0">
              <a:latin typeface="Calibri" pitchFamily="34" charset="0"/>
            </a:endParaRPr>
          </a:p>
          <a:p>
            <a:pPr lvl="2"/>
            <a:r>
              <a:rPr lang="en-US" sz="3200" dirty="0" smtClean="0">
                <a:latin typeface="Calibri" pitchFamily="34" charset="0"/>
              </a:rPr>
              <a:t>Students </a:t>
            </a:r>
            <a:r>
              <a:rPr lang="en-US" sz="3200" dirty="0">
                <a:latin typeface="Calibri" pitchFamily="34" charset="0"/>
              </a:rPr>
              <a:t>may earn more than one endorsement. </a:t>
            </a:r>
          </a:p>
          <a:p>
            <a:pPr>
              <a:buNone/>
            </a:pPr>
            <a:r>
              <a:rPr lang="en-US" sz="3200" dirty="0">
                <a:latin typeface="Calibri" pitchFamily="34" charset="0"/>
              </a:rPr>
              <a:t>The educational plan of study will be sent home for parental input and approval. </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Distinguished Level of Achievement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sz="3500" dirty="0" smtClean="0">
                <a:latin typeface="Calibri" pitchFamily="34" charset="0"/>
              </a:rPr>
              <a:t>A </a:t>
            </a:r>
            <a:r>
              <a:rPr lang="en-US" sz="3500" dirty="0">
                <a:latin typeface="Calibri" pitchFamily="34" charset="0"/>
              </a:rPr>
              <a:t>student may earn a distinguished level of achievement by successfully completing: </a:t>
            </a:r>
          </a:p>
          <a:p>
            <a:pPr>
              <a:buNone/>
            </a:pPr>
            <a:r>
              <a:rPr lang="en-US" sz="3500" dirty="0">
                <a:latin typeface="Calibri" pitchFamily="34" charset="0"/>
              </a:rPr>
              <a:t>•A total of four (4) credits in mathematics which must include Algebra II </a:t>
            </a:r>
          </a:p>
          <a:p>
            <a:pPr>
              <a:buNone/>
            </a:pPr>
            <a:r>
              <a:rPr lang="en-US" sz="3500" dirty="0">
                <a:latin typeface="Calibri" pitchFamily="34" charset="0"/>
              </a:rPr>
              <a:t>•A total of four (4) credits in science </a:t>
            </a:r>
          </a:p>
          <a:p>
            <a:pPr>
              <a:buNone/>
            </a:pPr>
            <a:r>
              <a:rPr lang="en-US" sz="3500" dirty="0">
                <a:latin typeface="Calibri" pitchFamily="34" charset="0"/>
              </a:rPr>
              <a:t>•The curriculum requirements for at least one (1) endorsement </a:t>
            </a:r>
          </a:p>
          <a:p>
            <a:pPr>
              <a:buNone/>
            </a:pPr>
            <a:r>
              <a:rPr lang="en-US" sz="3500" dirty="0">
                <a:latin typeface="Calibri" pitchFamily="34" charset="0"/>
              </a:rPr>
              <a:t>Students must graduate at the Distinguished Level to qualify for top 10% automatic admissions to Texas public colleges and universities. </a:t>
            </a: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t>Performance Acknowledgements</a:t>
            </a:r>
            <a:endParaRPr lang="en-US" b="1"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endParaRPr lang="en-US" dirty="0"/>
          </a:p>
          <a:p>
            <a:pPr>
              <a:buNone/>
            </a:pPr>
            <a:r>
              <a:rPr lang="en-US" sz="3800" dirty="0">
                <a:latin typeface="Calibri" pitchFamily="34" charset="0"/>
              </a:rPr>
              <a:t>A student may earn a performance acknowledgement on the student’s diploma and transcript by completing one of the following: </a:t>
            </a:r>
          </a:p>
          <a:p>
            <a:pPr>
              <a:buNone/>
            </a:pPr>
            <a:r>
              <a:rPr lang="en-US" sz="3800" dirty="0" smtClean="0">
                <a:latin typeface="Calibri" pitchFamily="34" charset="0"/>
              </a:rPr>
              <a:t>	•  12 </a:t>
            </a:r>
            <a:r>
              <a:rPr lang="en-US" sz="3800" dirty="0">
                <a:latin typeface="Calibri" pitchFamily="34" charset="0"/>
              </a:rPr>
              <a:t>hours in dual credit courses with a grade of A or B, </a:t>
            </a:r>
          </a:p>
          <a:p>
            <a:pPr>
              <a:buNone/>
            </a:pPr>
            <a:r>
              <a:rPr lang="en-US" sz="3800" dirty="0" smtClean="0">
                <a:latin typeface="Calibri" pitchFamily="34" charset="0"/>
              </a:rPr>
              <a:t>	• achieve National </a:t>
            </a:r>
            <a:r>
              <a:rPr lang="en-US" sz="3800" dirty="0">
                <a:latin typeface="Calibri" pitchFamily="34" charset="0"/>
              </a:rPr>
              <a:t>Merit/Commended </a:t>
            </a:r>
            <a:r>
              <a:rPr lang="en-US" sz="3800" dirty="0" smtClean="0">
                <a:latin typeface="Calibri" pitchFamily="34" charset="0"/>
              </a:rPr>
              <a:t>Scholar on PSAT, </a:t>
            </a:r>
            <a:r>
              <a:rPr lang="en-US" sz="3800" dirty="0">
                <a:latin typeface="Calibri" pitchFamily="34" charset="0"/>
              </a:rPr>
              <a:t>SAT (combined critical reading and </a:t>
            </a:r>
            <a:r>
              <a:rPr lang="en-US" sz="3800" dirty="0" smtClean="0">
                <a:latin typeface="Calibri" pitchFamily="34" charset="0"/>
              </a:rPr>
              <a:t>mathematics </a:t>
            </a:r>
            <a:r>
              <a:rPr lang="en-US" sz="3800" dirty="0">
                <a:latin typeface="Calibri" pitchFamily="34" charset="0"/>
              </a:rPr>
              <a:t>score of 1250), or the ACT (composite score of 28), </a:t>
            </a:r>
          </a:p>
          <a:p>
            <a:pPr>
              <a:buNone/>
            </a:pPr>
            <a:r>
              <a:rPr lang="en-US" sz="3800" dirty="0" smtClean="0">
                <a:latin typeface="Calibri" pitchFamily="34" charset="0"/>
              </a:rPr>
              <a:t>	•  earning </a:t>
            </a:r>
            <a:r>
              <a:rPr lang="en-US" sz="3800" dirty="0">
                <a:latin typeface="Calibri" pitchFamily="34" charset="0"/>
              </a:rPr>
              <a:t>an industry-based license or certification. </a:t>
            </a:r>
          </a:p>
          <a:p>
            <a:pPr>
              <a:buNone/>
            </a:pPr>
            <a:endParaRPr lang="en-US" sz="3800" dirty="0">
              <a:latin typeface="Calibri" pitchFamily="34" charset="0"/>
            </a:endParaRP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7" name="Picture 2"/>
          <p:cNvPicPr>
            <a:picLocks noChangeAspect="1" noChangeArrowheads="1"/>
          </p:cNvPicPr>
          <p:nvPr/>
        </p:nvPicPr>
        <p:blipFill>
          <a:blip r:embed="rId3" cstate="print"/>
          <a:srcRect/>
          <a:stretch>
            <a:fillRect/>
          </a:stretch>
        </p:blipFill>
        <p:spPr bwMode="auto">
          <a:xfrm>
            <a:off x="0" y="0"/>
            <a:ext cx="9168848" cy="6858000"/>
          </a:xfrm>
          <a:prstGeom prst="rect">
            <a:avLst/>
          </a:prstGeom>
          <a:noFill/>
          <a:ln w="9525">
            <a:noFill/>
            <a:miter lim="800000"/>
            <a:headEnd/>
            <a:tailEnd/>
          </a:ln>
        </p:spPr>
      </p:pic>
      <p:sp>
        <p:nvSpPr>
          <p:cNvPr id="8" name="Oval 7"/>
          <p:cNvSpPr/>
          <p:nvPr/>
        </p:nvSpPr>
        <p:spPr>
          <a:xfrm>
            <a:off x="6858000" y="914400"/>
            <a:ext cx="1905000" cy="838200"/>
          </a:xfrm>
          <a:prstGeom prst="ellipse">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6019800" y="2286000"/>
            <a:ext cx="1066800" cy="4572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971800" y="685800"/>
            <a:ext cx="2057400" cy="533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flipH="1">
            <a:off x="3657600" y="4495800"/>
            <a:ext cx="1066800" cy="685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STEM</a:t>
            </a:r>
            <a:endParaRPr lang="en-US" dirty="0"/>
          </a:p>
        </p:txBody>
      </p:sp>
      <p:sp>
        <p:nvSpPr>
          <p:cNvPr id="3" name="Content Placeholder 2"/>
          <p:cNvSpPr>
            <a:spLocks noGrp="1"/>
          </p:cNvSpPr>
          <p:nvPr>
            <p:ph idx="1"/>
          </p:nvPr>
        </p:nvSpPr>
        <p:spPr/>
        <p:txBody>
          <a:bodyPr>
            <a:normAutofit fontScale="92500"/>
          </a:bodyPr>
          <a:lstStyle/>
          <a:p>
            <a:r>
              <a:rPr lang="en-US" dirty="0" smtClean="0">
                <a:latin typeface="+mj-lt"/>
              </a:rPr>
              <a:t>Math</a:t>
            </a:r>
          </a:p>
          <a:p>
            <a:pPr lvl="1"/>
            <a:r>
              <a:rPr lang="en-US" dirty="0" smtClean="0">
                <a:latin typeface="+mj-lt"/>
              </a:rPr>
              <a:t>Algebra I , Geometry, Algebra II and 2 advanced math courses</a:t>
            </a:r>
          </a:p>
          <a:p>
            <a:r>
              <a:rPr lang="en-US" dirty="0" smtClean="0">
                <a:latin typeface="+mj-lt"/>
              </a:rPr>
              <a:t>Science</a:t>
            </a:r>
          </a:p>
          <a:p>
            <a:pPr lvl="1"/>
            <a:r>
              <a:rPr lang="en-US" dirty="0" smtClean="0">
                <a:latin typeface="+mj-lt"/>
              </a:rPr>
              <a:t>Biology, Chemistry, Physics and 2 advanced science courses</a:t>
            </a:r>
          </a:p>
          <a:p>
            <a:r>
              <a:rPr lang="en-US" dirty="0" smtClean="0">
                <a:latin typeface="+mj-lt"/>
              </a:rPr>
              <a:t>Career &amp; Technical Education (CTE)</a:t>
            </a:r>
          </a:p>
          <a:p>
            <a:pPr lvl="1"/>
            <a:r>
              <a:rPr lang="en-US" dirty="0" smtClean="0">
                <a:latin typeface="+mj-lt"/>
              </a:rPr>
              <a:t>4 CTE credits w/2 credits in the same cluster that lead to final course in the STEM cluster</a:t>
            </a:r>
          </a:p>
          <a:p>
            <a:r>
              <a:rPr lang="en-US" dirty="0" smtClean="0">
                <a:latin typeface="+mj-lt"/>
              </a:rPr>
              <a:t>Combination </a:t>
            </a:r>
          </a:p>
          <a:p>
            <a:pPr lvl="1"/>
            <a:r>
              <a:rPr lang="en-US" dirty="0" smtClean="0">
                <a:latin typeface="+mj-lt"/>
              </a:rPr>
              <a:t>Algebra 2, Chemistry and Physics and additional math course, additional science course and 3 additional credits from CTE in the STEM endorsement</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08888"/>
          </a:xfrm>
        </p:spPr>
        <p:txBody>
          <a:bodyPr>
            <a:normAutofit fontScale="90000"/>
          </a:bodyPr>
          <a:lstStyle/>
          <a:p>
            <a:r>
              <a:rPr lang="en-US" b="1" dirty="0" smtClean="0"/>
              <a:t/>
            </a:r>
            <a:br>
              <a:rPr lang="en-US" b="1" dirty="0" smtClean="0"/>
            </a:br>
            <a:r>
              <a:rPr lang="en-US" b="1" dirty="0" smtClean="0"/>
              <a:t>What is House Bill 5? </a:t>
            </a:r>
            <a:endParaRPr lang="en-US" dirty="0"/>
          </a:p>
        </p:txBody>
      </p:sp>
      <p:sp>
        <p:nvSpPr>
          <p:cNvPr id="3" name="Content Placeholder 2"/>
          <p:cNvSpPr>
            <a:spLocks noGrp="1"/>
          </p:cNvSpPr>
          <p:nvPr>
            <p:ph idx="1"/>
          </p:nvPr>
        </p:nvSpPr>
        <p:spPr>
          <a:xfrm>
            <a:off x="533400" y="1905000"/>
            <a:ext cx="8229600" cy="4389120"/>
          </a:xfrm>
        </p:spPr>
        <p:txBody>
          <a:bodyPr>
            <a:normAutofit/>
          </a:bodyPr>
          <a:lstStyle/>
          <a:p>
            <a:pPr>
              <a:buNone/>
            </a:pPr>
            <a:r>
              <a:rPr lang="en-US" sz="4000" dirty="0" smtClean="0">
                <a:latin typeface="Calibri" pitchFamily="34" charset="0"/>
              </a:rPr>
              <a:t>House </a:t>
            </a:r>
            <a:r>
              <a:rPr lang="en-US" sz="4000" dirty="0">
                <a:latin typeface="Calibri" pitchFamily="34" charset="0"/>
              </a:rPr>
              <a:t>Bill 5 (HB 5) is a law passed during the Texas 83rd Legislative session that changed graduation requirements for students entering 9th grade (current 8th grade students) during 2014-15 school year. </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and Industry</a:t>
            </a:r>
            <a:endParaRPr lang="en-US" dirty="0"/>
          </a:p>
        </p:txBody>
      </p:sp>
      <p:sp>
        <p:nvSpPr>
          <p:cNvPr id="3" name="Content Placeholder 2"/>
          <p:cNvSpPr>
            <a:spLocks noGrp="1"/>
          </p:cNvSpPr>
          <p:nvPr>
            <p:ph idx="1"/>
          </p:nvPr>
        </p:nvSpPr>
        <p:spPr>
          <a:xfrm>
            <a:off x="457200" y="1935480"/>
            <a:ext cx="3352800" cy="4389120"/>
          </a:xfrm>
        </p:spPr>
        <p:txBody>
          <a:bodyPr>
            <a:normAutofit fontScale="85000" lnSpcReduction="10000"/>
          </a:bodyPr>
          <a:lstStyle/>
          <a:p>
            <a:r>
              <a:rPr lang="en-US" dirty="0" smtClean="0">
                <a:latin typeface="+mj-lt"/>
              </a:rPr>
              <a:t>CTE</a:t>
            </a:r>
          </a:p>
          <a:p>
            <a:pPr lvl="1"/>
            <a:r>
              <a:rPr lang="en-US" dirty="0" smtClean="0">
                <a:latin typeface="+mj-lt"/>
              </a:rPr>
              <a:t>Metal Fabrication</a:t>
            </a:r>
          </a:p>
          <a:p>
            <a:pPr lvl="1"/>
            <a:r>
              <a:rPr lang="en-US" dirty="0" smtClean="0">
                <a:latin typeface="+mj-lt"/>
              </a:rPr>
              <a:t>Horticulture</a:t>
            </a:r>
          </a:p>
          <a:p>
            <a:pPr lvl="1"/>
            <a:r>
              <a:rPr lang="en-US" dirty="0" smtClean="0">
                <a:latin typeface="+mj-lt"/>
              </a:rPr>
              <a:t>Wildlife	</a:t>
            </a:r>
          </a:p>
          <a:p>
            <a:pPr lvl="1"/>
            <a:r>
              <a:rPr lang="en-US" dirty="0" smtClean="0">
                <a:latin typeface="+mj-lt"/>
              </a:rPr>
              <a:t>Hospitality</a:t>
            </a:r>
          </a:p>
          <a:p>
            <a:pPr lvl="1"/>
            <a:r>
              <a:rPr lang="en-US" dirty="0" smtClean="0">
                <a:latin typeface="+mj-lt"/>
              </a:rPr>
              <a:t> Marketing</a:t>
            </a:r>
          </a:p>
          <a:p>
            <a:r>
              <a:rPr lang="en-US" dirty="0" smtClean="0">
                <a:latin typeface="+mj-lt"/>
              </a:rPr>
              <a:t>English</a:t>
            </a:r>
          </a:p>
          <a:p>
            <a:pPr lvl="1"/>
            <a:r>
              <a:rPr lang="en-US" dirty="0" smtClean="0">
                <a:latin typeface="+mj-lt"/>
              </a:rPr>
              <a:t>Yearbook</a:t>
            </a:r>
          </a:p>
          <a:p>
            <a:r>
              <a:rPr lang="en-US" dirty="0" smtClean="0">
                <a:latin typeface="+mj-lt"/>
              </a:rPr>
              <a:t>Technology</a:t>
            </a:r>
          </a:p>
          <a:p>
            <a:pPr lvl="1"/>
            <a:r>
              <a:rPr lang="en-US" dirty="0" smtClean="0">
                <a:latin typeface="+mj-lt"/>
              </a:rPr>
              <a:t>Arts, Audio/Video Technology and Communication</a:t>
            </a:r>
          </a:p>
          <a:p>
            <a:pPr lvl="1"/>
            <a:r>
              <a:rPr lang="en-US" dirty="0" smtClean="0">
                <a:latin typeface="+mj-lt"/>
              </a:rPr>
              <a:t>Information Technology</a:t>
            </a:r>
          </a:p>
          <a:p>
            <a:endParaRPr lang="en-US" dirty="0">
              <a:latin typeface="+mj-lt"/>
            </a:endParaRPr>
          </a:p>
        </p:txBody>
      </p:sp>
      <p:sp>
        <p:nvSpPr>
          <p:cNvPr id="5" name="TextBox 4"/>
          <p:cNvSpPr txBox="1"/>
          <p:nvPr/>
        </p:nvSpPr>
        <p:spPr>
          <a:xfrm>
            <a:off x="4114800" y="2209800"/>
            <a:ext cx="3810000" cy="1723549"/>
          </a:xfrm>
          <a:prstGeom prst="rect">
            <a:avLst/>
          </a:prstGeom>
          <a:noFill/>
        </p:spPr>
        <p:txBody>
          <a:bodyPr wrap="square" rtlCol="0">
            <a:spAutoFit/>
          </a:bodyPr>
          <a:lstStyle/>
          <a:p>
            <a:pPr>
              <a:buClr>
                <a:schemeClr val="accent1"/>
              </a:buClr>
              <a:buFont typeface="Arial" pitchFamily="34" charset="0"/>
              <a:buChar char="•"/>
            </a:pPr>
            <a:r>
              <a:rPr lang="en-US" sz="2200" dirty="0" smtClean="0">
                <a:latin typeface="+mj-lt"/>
              </a:rPr>
              <a:t> Agribusiness</a:t>
            </a:r>
          </a:p>
          <a:p>
            <a:pPr>
              <a:buClr>
                <a:schemeClr val="accent1"/>
              </a:buClr>
              <a:buFont typeface="Arial" pitchFamily="34" charset="0"/>
              <a:buChar char="•"/>
            </a:pPr>
            <a:r>
              <a:rPr lang="en-US" sz="2200" dirty="0" smtClean="0">
                <a:latin typeface="+mj-lt"/>
              </a:rPr>
              <a:t> Business Management</a:t>
            </a:r>
          </a:p>
          <a:p>
            <a:pPr>
              <a:buClr>
                <a:schemeClr val="accent1"/>
              </a:buClr>
              <a:buFont typeface="Arial" pitchFamily="34" charset="0"/>
              <a:buChar char="•"/>
            </a:pPr>
            <a:r>
              <a:rPr lang="en-US" sz="2200" dirty="0" smtClean="0">
                <a:latin typeface="+mj-lt"/>
              </a:rPr>
              <a:t> Finance</a:t>
            </a:r>
          </a:p>
          <a:p>
            <a:pPr>
              <a:buClr>
                <a:schemeClr val="accent1"/>
              </a:buClr>
              <a:buFont typeface="Arial" pitchFamily="34" charset="0"/>
              <a:buChar char="•"/>
            </a:pPr>
            <a:r>
              <a:rPr lang="en-US" sz="2200" dirty="0" smtClean="0">
                <a:latin typeface="+mj-lt"/>
              </a:rPr>
              <a:t> Animal Science</a:t>
            </a:r>
          </a:p>
          <a:p>
            <a:pPr>
              <a:buClr>
                <a:schemeClr val="accent1"/>
              </a:buClr>
            </a:pPr>
            <a:endParaRPr lang="en-US" dirty="0"/>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Arts and Humanities</a:t>
            </a:r>
            <a:endParaRPr lang="en-US" dirty="0"/>
          </a:p>
        </p:txBody>
      </p:sp>
      <p:sp>
        <p:nvSpPr>
          <p:cNvPr id="3" name="Content Placeholder 2"/>
          <p:cNvSpPr>
            <a:spLocks noGrp="1"/>
          </p:cNvSpPr>
          <p:nvPr>
            <p:ph idx="1"/>
          </p:nvPr>
        </p:nvSpPr>
        <p:spPr/>
        <p:txBody>
          <a:bodyPr/>
          <a:lstStyle/>
          <a:p>
            <a:r>
              <a:rPr lang="en-US" dirty="0" smtClean="0">
                <a:latin typeface="+mj-lt"/>
              </a:rPr>
              <a:t>Social Studies</a:t>
            </a:r>
          </a:p>
          <a:p>
            <a:pPr lvl="1"/>
            <a:r>
              <a:rPr lang="en-US" dirty="0" smtClean="0">
                <a:latin typeface="+mj-lt"/>
              </a:rPr>
              <a:t>5 credits</a:t>
            </a:r>
          </a:p>
          <a:p>
            <a:r>
              <a:rPr lang="en-US" dirty="0" smtClean="0">
                <a:latin typeface="+mj-lt"/>
              </a:rPr>
              <a:t>Foreign Language</a:t>
            </a:r>
          </a:p>
          <a:p>
            <a:pPr lvl="1"/>
            <a:r>
              <a:rPr lang="en-US" dirty="0" smtClean="0">
                <a:latin typeface="+mj-lt"/>
              </a:rPr>
              <a:t>4 levels of the same foreign language</a:t>
            </a:r>
          </a:p>
          <a:p>
            <a:r>
              <a:rPr lang="en-US" dirty="0" smtClean="0">
                <a:latin typeface="+mj-lt"/>
              </a:rPr>
              <a:t>Fine Arts</a:t>
            </a:r>
          </a:p>
          <a:p>
            <a:pPr lvl="1"/>
            <a:r>
              <a:rPr lang="en-US" dirty="0" smtClean="0">
                <a:latin typeface="+mj-lt"/>
              </a:rPr>
              <a:t>Four courses in the same area</a:t>
            </a:r>
          </a:p>
          <a:p>
            <a:pPr lvl="1"/>
            <a:r>
              <a:rPr lang="en-US" dirty="0" smtClean="0">
                <a:latin typeface="+mj-lt"/>
              </a:rPr>
              <a:t>2 courses in one area and 2 courses in a different fine arts area</a:t>
            </a:r>
          </a:p>
          <a:p>
            <a:endParaRPr lang="en-US" dirty="0">
              <a:latin typeface="+mj-lt"/>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Services</a:t>
            </a:r>
            <a:endParaRPr lang="en-US" dirty="0"/>
          </a:p>
        </p:txBody>
      </p:sp>
      <p:sp>
        <p:nvSpPr>
          <p:cNvPr id="3" name="Content Placeholder 2"/>
          <p:cNvSpPr>
            <a:spLocks noGrp="1"/>
          </p:cNvSpPr>
          <p:nvPr>
            <p:ph idx="1"/>
          </p:nvPr>
        </p:nvSpPr>
        <p:spPr/>
        <p:txBody>
          <a:bodyPr/>
          <a:lstStyle/>
          <a:p>
            <a:r>
              <a:rPr lang="en-US" dirty="0" smtClean="0">
                <a:latin typeface="+mj-lt"/>
              </a:rPr>
              <a:t>CTE</a:t>
            </a:r>
          </a:p>
          <a:p>
            <a:pPr lvl="1"/>
            <a:r>
              <a:rPr lang="en-US" dirty="0" smtClean="0">
                <a:latin typeface="+mj-lt"/>
              </a:rPr>
              <a:t>Health Science</a:t>
            </a:r>
          </a:p>
          <a:p>
            <a:pPr lvl="1"/>
            <a:r>
              <a:rPr lang="en-US" dirty="0" smtClean="0">
                <a:latin typeface="+mj-lt"/>
              </a:rPr>
              <a:t>Human Services</a:t>
            </a:r>
            <a:endParaRPr lang="en-US" dirty="0">
              <a:latin typeface="+mj-lt"/>
            </a:endParaRPr>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Multidisciplinary Studies</a:t>
            </a:r>
            <a:endParaRPr lang="en-US" dirty="0"/>
          </a:p>
        </p:txBody>
      </p:sp>
      <p:sp>
        <p:nvSpPr>
          <p:cNvPr id="3" name="Content Placeholder 2"/>
          <p:cNvSpPr>
            <a:spLocks noGrp="1"/>
          </p:cNvSpPr>
          <p:nvPr>
            <p:ph idx="1"/>
          </p:nvPr>
        </p:nvSpPr>
        <p:spPr/>
        <p:txBody>
          <a:bodyPr>
            <a:normAutofit/>
          </a:bodyPr>
          <a:lstStyle/>
          <a:p>
            <a:r>
              <a:rPr lang="en-US" sz="2100" dirty="0" smtClean="0">
                <a:latin typeface="+mj-lt"/>
              </a:rPr>
              <a:t>Four by Four</a:t>
            </a:r>
          </a:p>
          <a:p>
            <a:pPr lvl="1"/>
            <a:r>
              <a:rPr lang="en-US" sz="2100" dirty="0" smtClean="0">
                <a:latin typeface="+mj-lt"/>
              </a:rPr>
              <a:t>4 English credits</a:t>
            </a:r>
          </a:p>
          <a:p>
            <a:pPr lvl="1"/>
            <a:r>
              <a:rPr lang="en-US" sz="2100" dirty="0" smtClean="0">
                <a:latin typeface="+mj-lt"/>
              </a:rPr>
              <a:t>4 Math credits</a:t>
            </a:r>
          </a:p>
          <a:p>
            <a:pPr lvl="1"/>
            <a:r>
              <a:rPr lang="en-US" sz="2100" dirty="0" smtClean="0">
                <a:latin typeface="+mj-lt"/>
              </a:rPr>
              <a:t>4 Science credits</a:t>
            </a:r>
          </a:p>
          <a:p>
            <a:pPr lvl="1"/>
            <a:r>
              <a:rPr lang="en-US" sz="2100" dirty="0" smtClean="0">
                <a:latin typeface="+mj-lt"/>
              </a:rPr>
              <a:t>4 Social Studies credits</a:t>
            </a:r>
          </a:p>
          <a:p>
            <a:r>
              <a:rPr lang="en-US" sz="2100" dirty="0" smtClean="0">
                <a:latin typeface="+mj-lt"/>
              </a:rPr>
              <a:t>Dual Credit</a:t>
            </a:r>
          </a:p>
          <a:p>
            <a:pPr lvl="1"/>
            <a:r>
              <a:rPr lang="en-US" sz="2100" dirty="0" smtClean="0">
                <a:latin typeface="+mj-lt"/>
              </a:rPr>
              <a:t>Four  DC courses for 4 credits in English, math, science, social studies foreign language or fine arts</a:t>
            </a:r>
          </a:p>
          <a:p>
            <a:r>
              <a:rPr lang="en-US" sz="2100" dirty="0" smtClean="0">
                <a:latin typeface="+mj-lt"/>
              </a:rPr>
              <a:t>CTE</a:t>
            </a:r>
          </a:p>
          <a:p>
            <a:pPr lvl="1"/>
            <a:r>
              <a:rPr lang="en-US" sz="2100" dirty="0" smtClean="0">
                <a:latin typeface="+mj-lt"/>
              </a:rPr>
              <a:t>Four advanced course that prepare students to enter the workforce or postsecondary education</a:t>
            </a:r>
            <a:endParaRPr lang="en-US" sz="2100" dirty="0">
              <a:latin typeface="+mj-lt"/>
            </a:endParaRPr>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667512"/>
          </a:xfrm>
        </p:spPr>
        <p:txBody>
          <a:bodyPr>
            <a:normAutofit fontScale="90000"/>
          </a:bodyPr>
          <a:lstStyle/>
          <a:p>
            <a:r>
              <a:rPr lang="en-US" dirty="0"/>
              <a:t/>
            </a:r>
            <a:br>
              <a:rPr lang="en-US" dirty="0"/>
            </a:br>
            <a:r>
              <a:rPr lang="en-US" b="1" dirty="0" smtClean="0"/>
              <a:t>So what happens now? </a:t>
            </a:r>
            <a:endParaRPr lang="en-US" dirty="0"/>
          </a:p>
        </p:txBody>
      </p:sp>
      <p:graphicFrame>
        <p:nvGraphicFramePr>
          <p:cNvPr id="4" name="Diagram 3"/>
          <p:cNvGraphicFramePr/>
          <p:nvPr/>
        </p:nvGraphicFramePr>
        <p:xfrm>
          <a:off x="762000" y="1752600"/>
          <a:ext cx="73914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 what’s next?</a:t>
            </a:r>
            <a:endParaRPr lang="en-US" dirty="0"/>
          </a:p>
        </p:txBody>
      </p:sp>
      <p:sp>
        <p:nvSpPr>
          <p:cNvPr id="3" name="Content Placeholder 2"/>
          <p:cNvSpPr>
            <a:spLocks noGrp="1"/>
          </p:cNvSpPr>
          <p:nvPr>
            <p:ph sz="half" idx="1"/>
          </p:nvPr>
        </p:nvSpPr>
        <p:spPr>
          <a:xfrm>
            <a:off x="304800" y="1905000"/>
            <a:ext cx="4038600" cy="4434840"/>
          </a:xfrm>
        </p:spPr>
        <p:txBody>
          <a:bodyPr>
            <a:normAutofit fontScale="92500"/>
          </a:bodyPr>
          <a:lstStyle/>
          <a:p>
            <a:r>
              <a:rPr lang="en-US" dirty="0" smtClean="0">
                <a:latin typeface="+mj-lt"/>
              </a:rPr>
              <a:t>Know graduation requirements</a:t>
            </a:r>
          </a:p>
          <a:p>
            <a:pPr lvl="1"/>
            <a:r>
              <a:rPr lang="en-US" dirty="0" smtClean="0">
                <a:latin typeface="+mj-lt"/>
              </a:rPr>
              <a:t>5 credits must be earned to become a 10</a:t>
            </a:r>
            <a:r>
              <a:rPr lang="en-US" baseline="30000" dirty="0" smtClean="0">
                <a:latin typeface="+mj-lt"/>
              </a:rPr>
              <a:t>th</a:t>
            </a:r>
            <a:r>
              <a:rPr lang="en-US" dirty="0" smtClean="0">
                <a:latin typeface="+mj-lt"/>
              </a:rPr>
              <a:t> grader</a:t>
            </a:r>
          </a:p>
          <a:p>
            <a:r>
              <a:rPr lang="en-US" dirty="0" smtClean="0">
                <a:latin typeface="+mj-lt"/>
              </a:rPr>
              <a:t>Become Involved</a:t>
            </a:r>
          </a:p>
          <a:p>
            <a:pPr lvl="1"/>
            <a:r>
              <a:rPr lang="en-US" dirty="0" smtClean="0">
                <a:latin typeface="+mj-lt"/>
              </a:rPr>
              <a:t>Extra-curricular</a:t>
            </a:r>
          </a:p>
          <a:p>
            <a:pPr lvl="1"/>
            <a:r>
              <a:rPr lang="en-US" dirty="0" smtClean="0">
                <a:latin typeface="+mj-lt"/>
              </a:rPr>
              <a:t>Community service</a:t>
            </a:r>
          </a:p>
          <a:p>
            <a:pPr lvl="1"/>
            <a:r>
              <a:rPr lang="en-US" dirty="0" smtClean="0">
                <a:latin typeface="+mj-lt"/>
              </a:rPr>
              <a:t>Leadership</a:t>
            </a:r>
          </a:p>
          <a:p>
            <a:pPr lvl="1"/>
            <a:r>
              <a:rPr lang="en-US" dirty="0" smtClean="0">
                <a:latin typeface="+mj-lt"/>
              </a:rPr>
              <a:t>Summer academic programs</a:t>
            </a:r>
          </a:p>
          <a:p>
            <a:pPr lvl="1"/>
            <a:r>
              <a:rPr lang="en-US" dirty="0" smtClean="0">
                <a:latin typeface="+mj-lt"/>
              </a:rPr>
              <a:t>Athletics</a:t>
            </a:r>
          </a:p>
          <a:p>
            <a:endParaRPr lang="en-US" dirty="0">
              <a:latin typeface="+mj-lt"/>
            </a:endParaRPr>
          </a:p>
        </p:txBody>
      </p:sp>
      <p:sp>
        <p:nvSpPr>
          <p:cNvPr id="4" name="Content Placeholder 3"/>
          <p:cNvSpPr>
            <a:spLocks noGrp="1"/>
          </p:cNvSpPr>
          <p:nvPr>
            <p:ph sz="half" idx="2"/>
          </p:nvPr>
        </p:nvSpPr>
        <p:spPr/>
        <p:txBody>
          <a:bodyPr>
            <a:normAutofit fontScale="92500"/>
          </a:bodyPr>
          <a:lstStyle/>
          <a:p>
            <a:r>
              <a:rPr lang="en-US" dirty="0" smtClean="0">
                <a:latin typeface="+mj-lt"/>
              </a:rPr>
              <a:t>Prepare document organizer</a:t>
            </a:r>
          </a:p>
          <a:p>
            <a:pPr lvl="1"/>
            <a:r>
              <a:rPr lang="en-US" dirty="0" smtClean="0">
                <a:latin typeface="+mj-lt"/>
              </a:rPr>
              <a:t>Academic records</a:t>
            </a:r>
          </a:p>
          <a:p>
            <a:pPr lvl="1"/>
            <a:r>
              <a:rPr lang="en-US" dirty="0" smtClean="0">
                <a:latin typeface="+mj-lt"/>
              </a:rPr>
              <a:t>Activities</a:t>
            </a:r>
          </a:p>
          <a:p>
            <a:pPr lvl="1"/>
            <a:r>
              <a:rPr lang="en-US" dirty="0" smtClean="0">
                <a:latin typeface="+mj-lt"/>
              </a:rPr>
              <a:t>Awards</a:t>
            </a:r>
          </a:p>
          <a:p>
            <a:r>
              <a:rPr lang="en-US" dirty="0" smtClean="0">
                <a:latin typeface="+mj-lt"/>
              </a:rPr>
              <a:t>College and Career Readiness</a:t>
            </a:r>
          </a:p>
          <a:p>
            <a:pPr lvl="1"/>
            <a:r>
              <a:rPr lang="en-US" dirty="0" smtClean="0">
                <a:latin typeface="+mj-lt"/>
              </a:rPr>
              <a:t>Maintain good grades</a:t>
            </a:r>
          </a:p>
          <a:p>
            <a:pPr lvl="1"/>
            <a:r>
              <a:rPr lang="en-US" dirty="0" smtClean="0">
                <a:latin typeface="+mj-lt"/>
              </a:rPr>
              <a:t>College entrance is determined by GPA, rank and scores on college entrance exams (SAT/ACT)</a:t>
            </a:r>
          </a:p>
          <a:p>
            <a:endParaRPr lang="en-US" dirty="0">
              <a:latin typeface="+mj-lt"/>
            </a:endParaRPr>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229600" cy="5181600"/>
          </a:xfrm>
        </p:spPr>
        <p:txBody>
          <a:bodyPr/>
          <a:lstStyle/>
          <a:p>
            <a:pPr>
              <a:buNone/>
            </a:pPr>
            <a:r>
              <a:rPr lang="en-US" dirty="0" smtClean="0">
                <a:latin typeface="Arial" pitchFamily="34" charset="0"/>
                <a:cs typeface="Arial" pitchFamily="34" charset="0"/>
              </a:rPr>
              <a:t>	For questions, please contact your student’s counselor.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Dr. John Abbott, Grand Saline Middle School</a:t>
            </a:r>
          </a:p>
          <a:p>
            <a:pPr>
              <a:buNone/>
            </a:pPr>
            <a:r>
              <a:rPr lang="en-US" sz="2000" dirty="0" smtClean="0">
                <a:latin typeface="Arial" pitchFamily="34" charset="0"/>
                <a:cs typeface="Arial" pitchFamily="34" charset="0"/>
              </a:rPr>
              <a:t>903-962-7537</a:t>
            </a:r>
          </a:p>
          <a:p>
            <a:pPr>
              <a:buNone/>
            </a:pPr>
            <a:r>
              <a:rPr lang="en-US" sz="2000" dirty="0" smtClean="0">
                <a:latin typeface="Arial" pitchFamily="34" charset="0"/>
                <a:cs typeface="Arial" pitchFamily="34" charset="0"/>
              </a:rPr>
              <a:t>jabbott@grandsalineisd.net</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Robin Goff, Grand Saline High School</a:t>
            </a:r>
          </a:p>
          <a:p>
            <a:pPr>
              <a:buNone/>
            </a:pPr>
            <a:r>
              <a:rPr lang="en-US" sz="2000" dirty="0" smtClean="0">
                <a:latin typeface="Arial" pitchFamily="34" charset="0"/>
                <a:cs typeface="Arial" pitchFamily="34" charset="0"/>
              </a:rPr>
              <a:t>903-962-7533</a:t>
            </a:r>
          </a:p>
          <a:p>
            <a:pPr>
              <a:buNone/>
            </a:pPr>
            <a:r>
              <a:rPr lang="en-US" sz="2000" dirty="0" smtClean="0">
                <a:latin typeface="Arial" pitchFamily="34" charset="0"/>
                <a:cs typeface="Arial" pitchFamily="34" charset="0"/>
              </a:rPr>
              <a:t>rgoff@grandsalineisd.net</a:t>
            </a:r>
            <a:endParaRPr lang="en-US" sz="2000" dirty="0">
              <a:latin typeface="Arial" pitchFamily="34" charset="0"/>
              <a:cs typeface="Arial" pitchFamily="34" charset="0"/>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lstStyle/>
          <a:p>
            <a:r>
              <a:rPr lang="en-US" b="1" dirty="0" smtClean="0"/>
              <a:t>House Bill 5</a:t>
            </a:r>
            <a:endParaRPr lang="en-US" b="1" dirty="0"/>
          </a:p>
        </p:txBody>
      </p:sp>
      <p:sp>
        <p:nvSpPr>
          <p:cNvPr id="3" name="Content Placeholder 2"/>
          <p:cNvSpPr>
            <a:spLocks noGrp="1"/>
          </p:cNvSpPr>
          <p:nvPr>
            <p:ph idx="1"/>
          </p:nvPr>
        </p:nvSpPr>
        <p:spPr/>
        <p:txBody>
          <a:bodyPr>
            <a:normAutofit/>
          </a:bodyPr>
          <a:lstStyle/>
          <a:p>
            <a:r>
              <a:rPr lang="en-US" sz="3200" dirty="0" smtClean="0">
                <a:latin typeface="Calibri" pitchFamily="34" charset="0"/>
              </a:rPr>
              <a:t>HB5 </a:t>
            </a:r>
            <a:r>
              <a:rPr lang="en-US" sz="3200" dirty="0">
                <a:latin typeface="Calibri" pitchFamily="34" charset="0"/>
              </a:rPr>
              <a:t>is designed to allow students more flexibility in the selection of their high school courses to prepare them to either pursue a traditional path into colleges and universities or move directly into the workforce. </a:t>
            </a:r>
          </a:p>
          <a:p>
            <a:r>
              <a:rPr lang="en-US" sz="3200" dirty="0">
                <a:latin typeface="Calibri" pitchFamily="34" charset="0"/>
              </a:rPr>
              <a:t>Creates the new Foundation High School Diploma program that affords all students a variety of post- secondary opportunities</a:t>
            </a:r>
            <a:r>
              <a:rPr lang="en-US" dirty="0"/>
              <a:t>. </a:t>
            </a: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smtClean="0"/>
              <a:t>House Bill 5</a:t>
            </a:r>
            <a:endParaRPr lang="en-US" b="1" dirty="0"/>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endParaRPr lang="en-US" dirty="0"/>
          </a:p>
          <a:p>
            <a:pPr>
              <a:buNone/>
            </a:pPr>
            <a:r>
              <a:rPr lang="en-US" sz="4200" dirty="0">
                <a:latin typeface="Calibri" pitchFamily="34" charset="0"/>
              </a:rPr>
              <a:t>Allows students to earn an endorsement in one of five areas: </a:t>
            </a:r>
          </a:p>
          <a:p>
            <a:pPr>
              <a:buNone/>
            </a:pPr>
            <a:r>
              <a:rPr lang="en-US" sz="4200" dirty="0" smtClean="0">
                <a:latin typeface="Calibri" pitchFamily="34" charset="0"/>
              </a:rPr>
              <a:t>•	Science</a:t>
            </a:r>
            <a:r>
              <a:rPr lang="en-US" sz="4200" dirty="0">
                <a:latin typeface="Calibri" pitchFamily="34" charset="0"/>
              </a:rPr>
              <a:t>, Technology, Engineering, Mathematics (STEM), </a:t>
            </a:r>
          </a:p>
          <a:p>
            <a:pPr>
              <a:buNone/>
            </a:pPr>
            <a:r>
              <a:rPr lang="en-US" sz="4200" dirty="0" smtClean="0">
                <a:latin typeface="Calibri" pitchFamily="34" charset="0"/>
              </a:rPr>
              <a:t>•	Business </a:t>
            </a:r>
            <a:r>
              <a:rPr lang="en-US" sz="4200" dirty="0">
                <a:latin typeface="Calibri" pitchFamily="34" charset="0"/>
              </a:rPr>
              <a:t>and Industry, </a:t>
            </a:r>
          </a:p>
          <a:p>
            <a:pPr>
              <a:buNone/>
            </a:pPr>
            <a:r>
              <a:rPr lang="en-US" sz="4200" dirty="0" smtClean="0">
                <a:latin typeface="Calibri" pitchFamily="34" charset="0"/>
              </a:rPr>
              <a:t>•	Public </a:t>
            </a:r>
            <a:r>
              <a:rPr lang="en-US" sz="4200" dirty="0">
                <a:latin typeface="Calibri" pitchFamily="34" charset="0"/>
              </a:rPr>
              <a:t>Services, </a:t>
            </a:r>
          </a:p>
          <a:p>
            <a:pPr>
              <a:buNone/>
            </a:pPr>
            <a:r>
              <a:rPr lang="en-US" sz="4200" dirty="0" smtClean="0">
                <a:latin typeface="Calibri" pitchFamily="34" charset="0"/>
              </a:rPr>
              <a:t>•	Arts </a:t>
            </a:r>
            <a:r>
              <a:rPr lang="en-US" sz="4200" dirty="0">
                <a:latin typeface="Calibri" pitchFamily="34" charset="0"/>
              </a:rPr>
              <a:t>and Humanities, and </a:t>
            </a:r>
          </a:p>
          <a:p>
            <a:pPr>
              <a:buNone/>
            </a:pPr>
            <a:r>
              <a:rPr lang="en-US" sz="4200" dirty="0" smtClean="0">
                <a:latin typeface="Calibri" pitchFamily="34" charset="0"/>
              </a:rPr>
              <a:t>•	Multidisciplinary</a:t>
            </a:r>
            <a:r>
              <a:rPr lang="en-US" sz="4200" dirty="0">
                <a:latin typeface="Calibri" pitchFamily="34" charset="0"/>
              </a:rPr>
              <a:t>. </a:t>
            </a:r>
          </a:p>
          <a:p>
            <a:pPr>
              <a:buNone/>
            </a:pPr>
            <a:endParaRPr lang="en-US" sz="3800" dirty="0">
              <a:latin typeface="Calibri" pitchFamily="34" charset="0"/>
            </a:endParaRPr>
          </a:p>
          <a:p>
            <a:r>
              <a:rPr lang="en-US" sz="3800" dirty="0">
                <a:latin typeface="Calibri" pitchFamily="34" charset="0"/>
              </a:rPr>
              <a:t>Requires a student entering 9th grade 2014-15 school year and thereafter to enroll in the courses necessary to complete the requirements for the Foundation High School Program and requirements for at least one endorsement. </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b="1" dirty="0" smtClean="0"/>
              <a:t>House Bill 5</a:t>
            </a:r>
            <a:endParaRPr lang="en-US" b="1" dirty="0"/>
          </a:p>
        </p:txBody>
      </p:sp>
      <p:sp>
        <p:nvSpPr>
          <p:cNvPr id="3" name="Content Placeholder 2"/>
          <p:cNvSpPr>
            <a:spLocks noGrp="1"/>
          </p:cNvSpPr>
          <p:nvPr>
            <p:ph idx="1"/>
          </p:nvPr>
        </p:nvSpPr>
        <p:spPr/>
        <p:txBody>
          <a:bodyPr/>
          <a:lstStyle/>
          <a:p>
            <a:pPr>
              <a:buNone/>
            </a:pPr>
            <a:r>
              <a:rPr lang="en-US" sz="3200" dirty="0" smtClean="0">
                <a:latin typeface="Calibri" pitchFamily="34" charset="0"/>
              </a:rPr>
              <a:t>Replaces </a:t>
            </a:r>
            <a:r>
              <a:rPr lang="en-US" sz="3200" dirty="0">
                <a:latin typeface="Calibri" pitchFamily="34" charset="0"/>
              </a:rPr>
              <a:t>current Minimum, Recommended, and Distinguished Achievement Graduation Plans. </a:t>
            </a:r>
            <a:endParaRPr lang="en-US" sz="3200" dirty="0" smtClean="0">
              <a:latin typeface="Calibri" pitchFamily="34" charset="0"/>
            </a:endParaRPr>
          </a:p>
          <a:p>
            <a:pPr>
              <a:buNone/>
            </a:pPr>
            <a:endParaRPr lang="en-US" sz="3200" dirty="0">
              <a:latin typeface="Calibri" pitchFamily="34" charset="0"/>
            </a:endParaRPr>
          </a:p>
          <a:p>
            <a:pPr>
              <a:buNone/>
            </a:pPr>
            <a:r>
              <a:rPr lang="en-US" sz="3200" dirty="0" smtClean="0">
                <a:ln w="12700">
                  <a:noFill/>
                </a:ln>
                <a:latin typeface="Calibri" pitchFamily="34" charset="0"/>
              </a:rPr>
              <a:t>Allows for current 9th, 10th, and 11th grade students to choose to graduate under their current plan or opt for the new graduation plan created by House Bill 5. </a:t>
            </a:r>
            <a:endParaRPr lang="en-US" sz="3200" dirty="0">
              <a:ln w="12700">
                <a:noFill/>
              </a:ln>
              <a:latin typeface="Calibri" pitchFamily="34" charset="0"/>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72312"/>
          </a:xfrm>
        </p:spPr>
        <p:txBody>
          <a:bodyPr/>
          <a:lstStyle/>
          <a:p>
            <a:r>
              <a:rPr lang="en-US" b="1" dirty="0" smtClean="0"/>
              <a:t>House Bill 5</a:t>
            </a:r>
            <a:endParaRPr lang="en-US" b="1"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endParaRPr lang="en-US" dirty="0"/>
          </a:p>
          <a:p>
            <a:pPr>
              <a:buNone/>
            </a:pPr>
            <a:r>
              <a:rPr lang="en-US" sz="3500" dirty="0">
                <a:latin typeface="Calibri" pitchFamily="34" charset="0"/>
              </a:rPr>
              <a:t>Reduces the number of End of Course (EOC) Assessments students are required to pass for a high school diploma from 15 to 5. They are: </a:t>
            </a:r>
          </a:p>
          <a:p>
            <a:pPr>
              <a:buNone/>
            </a:pPr>
            <a:r>
              <a:rPr lang="en-US" sz="3500" dirty="0" smtClean="0">
                <a:latin typeface="Calibri" pitchFamily="34" charset="0"/>
              </a:rPr>
              <a:t>	• English </a:t>
            </a:r>
            <a:r>
              <a:rPr lang="en-US" sz="3500" dirty="0">
                <a:latin typeface="Calibri" pitchFamily="34" charset="0"/>
              </a:rPr>
              <a:t>I </a:t>
            </a:r>
          </a:p>
          <a:p>
            <a:pPr>
              <a:buNone/>
            </a:pPr>
            <a:r>
              <a:rPr lang="en-US" sz="3500" dirty="0" smtClean="0">
                <a:latin typeface="Calibri" pitchFamily="34" charset="0"/>
              </a:rPr>
              <a:t>	• English </a:t>
            </a:r>
            <a:r>
              <a:rPr lang="en-US" sz="3500" dirty="0">
                <a:latin typeface="Calibri" pitchFamily="34" charset="0"/>
              </a:rPr>
              <a:t>II </a:t>
            </a:r>
          </a:p>
          <a:p>
            <a:pPr>
              <a:buNone/>
            </a:pPr>
            <a:r>
              <a:rPr lang="en-US" sz="3500" dirty="0" smtClean="0">
                <a:latin typeface="Calibri" pitchFamily="34" charset="0"/>
              </a:rPr>
              <a:t>	• Algebra </a:t>
            </a:r>
            <a:r>
              <a:rPr lang="en-US" sz="3500" dirty="0">
                <a:latin typeface="Calibri" pitchFamily="34" charset="0"/>
              </a:rPr>
              <a:t>I </a:t>
            </a:r>
          </a:p>
          <a:p>
            <a:pPr>
              <a:buNone/>
            </a:pPr>
            <a:r>
              <a:rPr lang="en-US" sz="3500" dirty="0" smtClean="0">
                <a:latin typeface="Calibri" pitchFamily="34" charset="0"/>
              </a:rPr>
              <a:t>	• Biology </a:t>
            </a:r>
            <a:endParaRPr lang="en-US" sz="3500" dirty="0">
              <a:latin typeface="Calibri" pitchFamily="34" charset="0"/>
            </a:endParaRPr>
          </a:p>
          <a:p>
            <a:pPr>
              <a:buNone/>
            </a:pPr>
            <a:r>
              <a:rPr lang="en-US" sz="3500" dirty="0" smtClean="0">
                <a:latin typeface="Calibri" pitchFamily="34" charset="0"/>
              </a:rPr>
              <a:t>	• U</a:t>
            </a:r>
            <a:r>
              <a:rPr lang="en-US" sz="3500" dirty="0">
                <a:latin typeface="Calibri" pitchFamily="34" charset="0"/>
              </a:rPr>
              <a:t>. S. History </a:t>
            </a:r>
          </a:p>
          <a:p>
            <a:pPr>
              <a:buNone/>
            </a:pPr>
            <a:endParaRPr lang="en-US" sz="3500" dirty="0">
              <a:latin typeface="Calibri" pitchFamily="34" charset="0"/>
            </a:endParaRPr>
          </a:p>
          <a:p>
            <a:pPr>
              <a:buNone/>
            </a:pPr>
            <a:r>
              <a:rPr lang="en-US" sz="3500" dirty="0">
                <a:latin typeface="Calibri" pitchFamily="34" charset="0"/>
              </a:rPr>
              <a:t>Combines English exams into one assessment instead of separate reading and writing tests. </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r>
              <a:rPr lang="en-US" sz="4700" b="1" dirty="0" smtClean="0"/>
              <a:t>Foundation </a:t>
            </a:r>
            <a:r>
              <a:rPr lang="en-US" sz="4700" b="1" dirty="0"/>
              <a:t>High School Program </a:t>
            </a:r>
            <a:r>
              <a:rPr lang="en-US" sz="4700" b="1" dirty="0" smtClean="0"/>
              <a:t> </a:t>
            </a:r>
            <a:endParaRPr lang="en-US" sz="4700" dirty="0"/>
          </a:p>
        </p:txBody>
      </p:sp>
      <p:sp>
        <p:nvSpPr>
          <p:cNvPr id="3" name="Content Placeholder 2"/>
          <p:cNvSpPr>
            <a:spLocks noGrp="1"/>
          </p:cNvSpPr>
          <p:nvPr>
            <p:ph idx="1"/>
          </p:nvPr>
        </p:nvSpPr>
        <p:spPr>
          <a:xfrm>
            <a:off x="457200" y="1371600"/>
            <a:ext cx="8229600" cy="5105400"/>
          </a:xfrm>
        </p:spPr>
        <p:txBody>
          <a:bodyPr>
            <a:normAutofit fontScale="25000" lnSpcReduction="20000"/>
          </a:bodyPr>
          <a:lstStyle/>
          <a:p>
            <a:endParaRPr lang="en-US" dirty="0"/>
          </a:p>
          <a:p>
            <a:endParaRPr lang="en-US" dirty="0"/>
          </a:p>
          <a:p>
            <a:pPr>
              <a:buNone/>
            </a:pPr>
            <a:r>
              <a:rPr lang="en-US" sz="8800" b="1" dirty="0">
                <a:latin typeface="Calibri" pitchFamily="34" charset="0"/>
              </a:rPr>
              <a:t>4 credits in English language arts </a:t>
            </a:r>
          </a:p>
          <a:p>
            <a:pPr>
              <a:buNone/>
            </a:pPr>
            <a:r>
              <a:rPr lang="en-US" sz="8800" dirty="0">
                <a:latin typeface="Calibri" pitchFamily="34" charset="0"/>
              </a:rPr>
              <a:t>	</a:t>
            </a:r>
            <a:r>
              <a:rPr lang="en-US" sz="8800" dirty="0" smtClean="0">
                <a:latin typeface="Calibri" pitchFamily="34" charset="0"/>
              </a:rPr>
              <a:t>English </a:t>
            </a:r>
            <a:r>
              <a:rPr lang="en-US" sz="8800" dirty="0">
                <a:latin typeface="Calibri" pitchFamily="34" charset="0"/>
              </a:rPr>
              <a:t>I, English II, English III, Advanced English Course </a:t>
            </a:r>
          </a:p>
          <a:p>
            <a:pPr>
              <a:buNone/>
            </a:pPr>
            <a:r>
              <a:rPr lang="en-US" sz="8800" b="1" dirty="0" smtClean="0">
                <a:latin typeface="Calibri" pitchFamily="34" charset="0"/>
              </a:rPr>
              <a:t>3 </a:t>
            </a:r>
            <a:r>
              <a:rPr lang="en-US" sz="8800" b="1" dirty="0">
                <a:latin typeface="Calibri" pitchFamily="34" charset="0"/>
              </a:rPr>
              <a:t>credits in Mathematics </a:t>
            </a:r>
          </a:p>
          <a:p>
            <a:pPr>
              <a:buNone/>
            </a:pPr>
            <a:r>
              <a:rPr lang="en-US" sz="8800" dirty="0">
                <a:latin typeface="Calibri" pitchFamily="34" charset="0"/>
              </a:rPr>
              <a:t>	</a:t>
            </a:r>
            <a:r>
              <a:rPr lang="en-US" sz="8800" dirty="0" smtClean="0">
                <a:latin typeface="Calibri" pitchFamily="34" charset="0"/>
              </a:rPr>
              <a:t>Algebra </a:t>
            </a:r>
            <a:r>
              <a:rPr lang="en-US" sz="8800" dirty="0">
                <a:latin typeface="Calibri" pitchFamily="34" charset="0"/>
              </a:rPr>
              <a:t>I, Geometry, Advanced Mathematics Course </a:t>
            </a:r>
          </a:p>
          <a:p>
            <a:pPr>
              <a:buNone/>
            </a:pPr>
            <a:r>
              <a:rPr lang="en-US" sz="8800" b="1" dirty="0" smtClean="0">
                <a:latin typeface="Calibri" pitchFamily="34" charset="0"/>
              </a:rPr>
              <a:t>3 </a:t>
            </a:r>
            <a:r>
              <a:rPr lang="en-US" sz="8800" b="1" dirty="0">
                <a:latin typeface="Calibri" pitchFamily="34" charset="0"/>
              </a:rPr>
              <a:t>credits in Science </a:t>
            </a:r>
          </a:p>
          <a:p>
            <a:pPr>
              <a:buNone/>
            </a:pPr>
            <a:r>
              <a:rPr lang="en-US" sz="8800" dirty="0">
                <a:latin typeface="Calibri" pitchFamily="34" charset="0"/>
              </a:rPr>
              <a:t>	</a:t>
            </a:r>
            <a:r>
              <a:rPr lang="en-US" sz="8800" dirty="0" smtClean="0">
                <a:latin typeface="Calibri" pitchFamily="34" charset="0"/>
              </a:rPr>
              <a:t>Biology</a:t>
            </a:r>
            <a:r>
              <a:rPr lang="en-US" sz="8800" dirty="0">
                <a:latin typeface="Calibri" pitchFamily="34" charset="0"/>
              </a:rPr>
              <a:t>, IPC or Advanced Science Course, Advanced Science Course </a:t>
            </a:r>
          </a:p>
          <a:p>
            <a:pPr>
              <a:buNone/>
            </a:pPr>
            <a:r>
              <a:rPr lang="en-US" sz="8800" b="1" dirty="0" smtClean="0">
                <a:latin typeface="Calibri" pitchFamily="34" charset="0"/>
              </a:rPr>
              <a:t>3 </a:t>
            </a:r>
            <a:r>
              <a:rPr lang="en-US" sz="8800" b="1" dirty="0">
                <a:latin typeface="Calibri" pitchFamily="34" charset="0"/>
              </a:rPr>
              <a:t>credits in Social Studies </a:t>
            </a:r>
          </a:p>
          <a:p>
            <a:pPr>
              <a:buNone/>
            </a:pPr>
            <a:r>
              <a:rPr lang="en-US" sz="8800" dirty="0">
                <a:latin typeface="Calibri" pitchFamily="34" charset="0"/>
              </a:rPr>
              <a:t>	</a:t>
            </a:r>
            <a:r>
              <a:rPr lang="en-US" sz="8800" dirty="0" smtClean="0">
                <a:latin typeface="Calibri" pitchFamily="34" charset="0"/>
              </a:rPr>
              <a:t>US </a:t>
            </a:r>
            <a:r>
              <a:rPr lang="en-US" sz="8800" dirty="0">
                <a:latin typeface="Calibri" pitchFamily="34" charset="0"/>
              </a:rPr>
              <a:t>History, Government (.5), Economics (.5), W Geography or W History </a:t>
            </a:r>
          </a:p>
          <a:p>
            <a:pPr>
              <a:buNone/>
            </a:pPr>
            <a:r>
              <a:rPr lang="en-US" sz="8800" b="1" dirty="0" smtClean="0">
                <a:latin typeface="Calibri" pitchFamily="34" charset="0"/>
              </a:rPr>
              <a:t>2 </a:t>
            </a:r>
            <a:r>
              <a:rPr lang="en-US" sz="8800" b="1" dirty="0">
                <a:latin typeface="Calibri" pitchFamily="34" charset="0"/>
              </a:rPr>
              <a:t>credits in Languages Other than English </a:t>
            </a:r>
          </a:p>
          <a:p>
            <a:pPr>
              <a:buNone/>
            </a:pPr>
            <a:r>
              <a:rPr lang="en-US" sz="8800" b="1" dirty="0" smtClean="0">
                <a:latin typeface="Calibri" pitchFamily="34" charset="0"/>
              </a:rPr>
              <a:t>1 </a:t>
            </a:r>
            <a:r>
              <a:rPr lang="en-US" sz="8800" b="1" dirty="0">
                <a:latin typeface="Calibri" pitchFamily="34" charset="0"/>
              </a:rPr>
              <a:t>credit in Fine Arts </a:t>
            </a:r>
            <a:r>
              <a:rPr lang="en-US" sz="8800" dirty="0">
                <a:latin typeface="Calibri" pitchFamily="34" charset="0"/>
              </a:rPr>
              <a:t>(community-based fine arts program can substitute) </a:t>
            </a:r>
          </a:p>
          <a:p>
            <a:pPr>
              <a:buNone/>
            </a:pPr>
            <a:r>
              <a:rPr lang="en-US" sz="8800" b="1" dirty="0" smtClean="0">
                <a:latin typeface="Calibri" pitchFamily="34" charset="0"/>
              </a:rPr>
              <a:t>1 </a:t>
            </a:r>
            <a:r>
              <a:rPr lang="en-US" sz="8800" b="1" dirty="0">
                <a:latin typeface="Calibri" pitchFamily="34" charset="0"/>
              </a:rPr>
              <a:t>credit in PE </a:t>
            </a:r>
            <a:r>
              <a:rPr lang="en-US" sz="8800" dirty="0">
                <a:latin typeface="Calibri" pitchFamily="34" charset="0"/>
              </a:rPr>
              <a:t>(private or commercially sponsored physical activity may substitute) </a:t>
            </a:r>
          </a:p>
          <a:p>
            <a:pPr>
              <a:buNone/>
            </a:pPr>
            <a:r>
              <a:rPr lang="en-US" sz="8800" b="1" dirty="0" smtClean="0">
                <a:latin typeface="Calibri" pitchFamily="34" charset="0"/>
              </a:rPr>
              <a:t>5 </a:t>
            </a:r>
            <a:r>
              <a:rPr lang="en-US" sz="8800" b="1" dirty="0">
                <a:latin typeface="Calibri" pitchFamily="34" charset="0"/>
              </a:rPr>
              <a:t>credits in electives </a:t>
            </a:r>
          </a:p>
          <a:p>
            <a:pPr>
              <a:buNone/>
            </a:pPr>
            <a:r>
              <a:rPr lang="en-US" sz="8800" dirty="0" smtClean="0">
                <a:latin typeface="Calibri" pitchFamily="34" charset="0"/>
              </a:rPr>
              <a:t>(</a:t>
            </a:r>
            <a:r>
              <a:rPr lang="en-US" sz="8800" dirty="0">
                <a:latin typeface="Calibri" pitchFamily="34" charset="0"/>
              </a:rPr>
              <a:t>22 Credits) </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b="1" dirty="0"/>
              <a:t>Foundation High School Program with Endorsements </a:t>
            </a:r>
            <a:endParaRPr lang="en-US" dirty="0"/>
          </a:p>
        </p:txBody>
      </p:sp>
      <p:sp>
        <p:nvSpPr>
          <p:cNvPr id="3" name="Content Placeholder 2"/>
          <p:cNvSpPr>
            <a:spLocks noGrp="1"/>
          </p:cNvSpPr>
          <p:nvPr>
            <p:ph idx="1"/>
          </p:nvPr>
        </p:nvSpPr>
        <p:spPr>
          <a:xfrm>
            <a:off x="457200" y="1828800"/>
            <a:ext cx="8229600" cy="4648200"/>
          </a:xfrm>
        </p:spPr>
        <p:txBody>
          <a:bodyPr>
            <a:normAutofit fontScale="77500" lnSpcReduction="20000"/>
          </a:bodyPr>
          <a:lstStyle/>
          <a:p>
            <a:endParaRPr lang="en-US" dirty="0"/>
          </a:p>
          <a:p>
            <a:pPr>
              <a:buNone/>
            </a:pPr>
            <a:r>
              <a:rPr lang="en-US" sz="3500" b="1" dirty="0">
                <a:latin typeface="Calibri" pitchFamily="34" charset="0"/>
              </a:rPr>
              <a:t>What is an Endorsement? </a:t>
            </a:r>
          </a:p>
          <a:p>
            <a:pPr>
              <a:buNone/>
            </a:pPr>
            <a:r>
              <a:rPr lang="en-US" sz="3500" dirty="0" smtClean="0">
                <a:latin typeface="Calibri" pitchFamily="34" charset="0"/>
              </a:rPr>
              <a:t>	An </a:t>
            </a:r>
            <a:r>
              <a:rPr lang="en-US" sz="3500" dirty="0">
                <a:latin typeface="Calibri" pitchFamily="34" charset="0"/>
              </a:rPr>
              <a:t>endorsement is earned when a student completes a sequence of courses in a concentrated area of study. </a:t>
            </a:r>
            <a:endParaRPr lang="en-US" sz="3500" dirty="0" smtClean="0">
              <a:latin typeface="Calibri" pitchFamily="34" charset="0"/>
            </a:endParaRPr>
          </a:p>
          <a:p>
            <a:pPr>
              <a:buNone/>
            </a:pPr>
            <a:endParaRPr lang="en-US" sz="3500" dirty="0">
              <a:latin typeface="Calibri" pitchFamily="34" charset="0"/>
            </a:endParaRPr>
          </a:p>
          <a:p>
            <a:pPr>
              <a:buNone/>
            </a:pPr>
            <a:r>
              <a:rPr lang="en-US" sz="3500" b="1" dirty="0">
                <a:latin typeface="Calibri" pitchFamily="34" charset="0"/>
              </a:rPr>
              <a:t>Endorsement Areas: </a:t>
            </a:r>
          </a:p>
          <a:p>
            <a:pPr>
              <a:buNone/>
            </a:pPr>
            <a:r>
              <a:rPr lang="en-US" sz="3500" dirty="0" smtClean="0">
                <a:latin typeface="Calibri" pitchFamily="34" charset="0"/>
              </a:rPr>
              <a:t>	Science</a:t>
            </a:r>
            <a:r>
              <a:rPr lang="en-US" sz="3500" dirty="0">
                <a:latin typeface="Calibri" pitchFamily="34" charset="0"/>
              </a:rPr>
              <a:t>, Technology, Engineering, Mathematics (STEM) </a:t>
            </a:r>
          </a:p>
          <a:p>
            <a:pPr>
              <a:buNone/>
            </a:pPr>
            <a:r>
              <a:rPr lang="en-US" sz="3500" dirty="0" smtClean="0">
                <a:latin typeface="Calibri" pitchFamily="34" charset="0"/>
              </a:rPr>
              <a:t>	Business </a:t>
            </a:r>
            <a:r>
              <a:rPr lang="en-US" sz="3500" dirty="0">
                <a:latin typeface="Calibri" pitchFamily="34" charset="0"/>
              </a:rPr>
              <a:t>and Industry </a:t>
            </a:r>
          </a:p>
          <a:p>
            <a:pPr>
              <a:buNone/>
            </a:pPr>
            <a:r>
              <a:rPr lang="en-US" sz="3500" dirty="0" smtClean="0">
                <a:latin typeface="Calibri" pitchFamily="34" charset="0"/>
              </a:rPr>
              <a:t>	Public </a:t>
            </a:r>
            <a:r>
              <a:rPr lang="en-US" sz="3500" dirty="0">
                <a:latin typeface="Calibri" pitchFamily="34" charset="0"/>
              </a:rPr>
              <a:t>Services </a:t>
            </a:r>
          </a:p>
          <a:p>
            <a:pPr>
              <a:buNone/>
            </a:pPr>
            <a:r>
              <a:rPr lang="en-US" sz="3500" dirty="0" smtClean="0">
                <a:latin typeface="Calibri" pitchFamily="34" charset="0"/>
              </a:rPr>
              <a:t>	Arts </a:t>
            </a:r>
            <a:r>
              <a:rPr lang="en-US" sz="3500" dirty="0">
                <a:latin typeface="Calibri" pitchFamily="34" charset="0"/>
              </a:rPr>
              <a:t>and Humanities </a:t>
            </a:r>
          </a:p>
          <a:p>
            <a:pPr>
              <a:buNone/>
            </a:pPr>
            <a:r>
              <a:rPr lang="en-US" sz="3500" dirty="0" smtClean="0">
                <a:latin typeface="Calibri" pitchFamily="34" charset="0"/>
              </a:rPr>
              <a:t>	Multidisciplinary </a:t>
            </a:r>
            <a:endParaRPr lang="en-US" sz="3500" dirty="0">
              <a:latin typeface="Calibri" pitchFamily="34" charset="0"/>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13688"/>
          </a:xfrm>
        </p:spPr>
        <p:txBody>
          <a:bodyPr>
            <a:normAutofit fontScale="90000"/>
          </a:bodyPr>
          <a:lstStyle/>
          <a:p>
            <a:r>
              <a:rPr lang="en-US" dirty="0"/>
              <a:t/>
            </a:r>
            <a:br>
              <a:rPr lang="en-US" dirty="0"/>
            </a:br>
            <a:r>
              <a:rPr lang="en-US" b="1" dirty="0"/>
              <a:t>STEM Science, Technology, Engineering, Mathematics </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sz="3500" dirty="0" smtClean="0">
                <a:latin typeface="Calibri" pitchFamily="34" charset="0"/>
              </a:rPr>
              <a:t>	The </a:t>
            </a:r>
            <a:r>
              <a:rPr lang="en-US" sz="3500" dirty="0">
                <a:latin typeface="Calibri" pitchFamily="34" charset="0"/>
              </a:rPr>
              <a:t>science, technology, engineering, and mathematics (STEM) endorsement includes courses directly related to science, including environmental science, technology, computer science, engineering, and advanced mathematics. </a:t>
            </a:r>
          </a:p>
          <a:p>
            <a:pPr>
              <a:buNone/>
            </a:pPr>
            <a:endParaRPr lang="en-US" sz="3500" dirty="0" smtClean="0">
              <a:latin typeface="Calibri" pitchFamily="34" charset="0"/>
            </a:endParaRPr>
          </a:p>
          <a:p>
            <a:pPr>
              <a:buNone/>
            </a:pPr>
            <a:r>
              <a:rPr lang="en-US" sz="3500" dirty="0" smtClean="0">
                <a:latin typeface="Calibri" pitchFamily="34" charset="0"/>
              </a:rPr>
              <a:t>POSSIBLE </a:t>
            </a:r>
            <a:r>
              <a:rPr lang="en-US" sz="3500" dirty="0">
                <a:latin typeface="Calibri" pitchFamily="34" charset="0"/>
              </a:rPr>
              <a:t>CAREERS FOR STEM ENDORSEMENT </a:t>
            </a:r>
          </a:p>
          <a:p>
            <a:pPr>
              <a:buNone/>
            </a:pPr>
            <a:r>
              <a:rPr lang="en-US" sz="3500" dirty="0" smtClean="0">
                <a:latin typeface="Calibri" pitchFamily="34" charset="0"/>
              </a:rPr>
              <a:t>	Engineer 				Meteorologist </a:t>
            </a:r>
            <a:endParaRPr lang="en-US" sz="3500" dirty="0">
              <a:latin typeface="Calibri" pitchFamily="34" charset="0"/>
            </a:endParaRPr>
          </a:p>
          <a:p>
            <a:pPr>
              <a:buNone/>
            </a:pPr>
            <a:r>
              <a:rPr lang="en-US" sz="3500" dirty="0" smtClean="0">
                <a:latin typeface="Calibri" pitchFamily="34" charset="0"/>
              </a:rPr>
              <a:t>	Forensic </a:t>
            </a:r>
            <a:r>
              <a:rPr lang="en-US" sz="3500" dirty="0">
                <a:latin typeface="Calibri" pitchFamily="34" charset="0"/>
              </a:rPr>
              <a:t>Scientist </a:t>
            </a:r>
            <a:r>
              <a:rPr lang="en-US" sz="3500" dirty="0" smtClean="0">
                <a:latin typeface="Calibri" pitchFamily="34" charset="0"/>
              </a:rPr>
              <a:t>			Neurobiologist </a:t>
            </a:r>
            <a:endParaRPr lang="en-US" sz="3500" dirty="0">
              <a:latin typeface="Calibri" pitchFamily="34" charset="0"/>
            </a:endParaRPr>
          </a:p>
          <a:p>
            <a:pPr>
              <a:buNone/>
            </a:pPr>
            <a:r>
              <a:rPr lang="en-US" sz="3500" dirty="0" smtClean="0">
                <a:latin typeface="Calibri" pitchFamily="34" charset="0"/>
              </a:rPr>
              <a:t>	Computer </a:t>
            </a:r>
            <a:r>
              <a:rPr lang="en-US" sz="3500" dirty="0">
                <a:latin typeface="Calibri" pitchFamily="34" charset="0"/>
              </a:rPr>
              <a:t>Programmer </a:t>
            </a:r>
            <a:r>
              <a:rPr lang="en-US" sz="3500" dirty="0" smtClean="0">
                <a:latin typeface="Calibri" pitchFamily="34" charset="0"/>
              </a:rPr>
              <a:t>		Computer Technician </a:t>
            </a:r>
            <a:endParaRPr lang="en-US" sz="3500" dirty="0">
              <a:latin typeface="Calibri" pitchFamily="34" charset="0"/>
            </a:endParaRPr>
          </a:p>
          <a:p>
            <a:pPr>
              <a:buNone/>
            </a:pPr>
            <a:r>
              <a:rPr lang="en-US" sz="3500" dirty="0" smtClean="0">
                <a:latin typeface="Calibri" pitchFamily="34" charset="0"/>
              </a:rPr>
              <a:t>	Mathematician 			Scientist </a:t>
            </a:r>
            <a:endParaRPr lang="en-US" sz="3500" dirty="0">
              <a:latin typeface="Calibri" pitchFamily="34" charset="0"/>
            </a:endParaRPr>
          </a:p>
          <a:p>
            <a:pPr>
              <a:buNone/>
            </a:pPr>
            <a:r>
              <a:rPr lang="en-US" sz="3500" dirty="0" smtClean="0">
                <a:latin typeface="Calibri" pitchFamily="34" charset="0"/>
              </a:rPr>
              <a:t>	Environmental </a:t>
            </a:r>
            <a:r>
              <a:rPr lang="en-US" sz="3500" dirty="0">
                <a:latin typeface="Calibri" pitchFamily="34" charset="0"/>
              </a:rPr>
              <a:t>Science </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350</TotalTime>
  <Words>689</Words>
  <Application>Microsoft Office PowerPoint</Application>
  <PresentationFormat>On-screen Show (4:3)</PresentationFormat>
  <Paragraphs>198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  Freshman Orientation  House Bill 5 (HB 5)  Graduation Requirements</vt:lpstr>
      <vt:lpstr> What is House Bill 5? </vt:lpstr>
      <vt:lpstr>House Bill 5</vt:lpstr>
      <vt:lpstr>House Bill 5</vt:lpstr>
      <vt:lpstr>House Bill 5</vt:lpstr>
      <vt:lpstr>House Bill 5</vt:lpstr>
      <vt:lpstr>Foundation High School Program  </vt:lpstr>
      <vt:lpstr> Foundation High School Program with Endorsements </vt:lpstr>
      <vt:lpstr> STEM Science, Technology, Engineering, Mathematics </vt:lpstr>
      <vt:lpstr> Business and Industry Endorsement </vt:lpstr>
      <vt:lpstr> Public Services Endorsement </vt:lpstr>
      <vt:lpstr>  Arts and Humanities Endorsement </vt:lpstr>
      <vt:lpstr> Multidisciplinary Studies Endorsement </vt:lpstr>
      <vt:lpstr> Foundation High School Program with Endorsements </vt:lpstr>
      <vt:lpstr> How Will Students Select an Endorsement? </vt:lpstr>
      <vt:lpstr> Distinguished Level of Achievement </vt:lpstr>
      <vt:lpstr>Performance Acknowledgements</vt:lpstr>
      <vt:lpstr>Slide 18</vt:lpstr>
      <vt:lpstr>STEM</vt:lpstr>
      <vt:lpstr>Business and Industry</vt:lpstr>
      <vt:lpstr>Arts and Humanities</vt:lpstr>
      <vt:lpstr>Public Services</vt:lpstr>
      <vt:lpstr>Multidisciplinary Studies</vt:lpstr>
      <vt:lpstr> So what happens now? </vt:lpstr>
      <vt:lpstr>So what’s next?</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House Bill 5 (HB 5)  Graduation Requirements &amp; Local Policy</dc:title>
  <dc:creator>admin2</dc:creator>
  <cp:lastModifiedBy>admin2</cp:lastModifiedBy>
  <cp:revision>37</cp:revision>
  <dcterms:created xsi:type="dcterms:W3CDTF">2014-05-13T02:43:38Z</dcterms:created>
  <dcterms:modified xsi:type="dcterms:W3CDTF">2014-05-15T17:16:36Z</dcterms:modified>
</cp:coreProperties>
</file>